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9144000" cy="5143500" type="screen16x9"/>
  <p:notesSz cx="6858000" cy="9144000"/>
  <p:embeddedFontLst>
    <p:embeddedFont>
      <p:font typeface="Roboto" panose="02000000000000000000" pitchFamily="2" charset="0"/>
      <p:regular r:id="rId18"/>
      <p:bold r:id="rId19"/>
      <p:italic r:id="rId20"/>
      <p:boldItalic r:id="rId21"/>
    </p:embeddedFont>
    <p:embeddedFont>
      <p:font typeface="Roboto Medium" panose="02000000000000000000" pitchFamily="2" charset="0"/>
      <p:regular r:id="rId22"/>
      <p:bold r:id="rId23"/>
      <p:italic r:id="rId24"/>
      <p:boldItalic r:id="rId25"/>
    </p:embeddedFont>
    <p:embeddedFont>
      <p:font typeface="Roboto Mono" panose="00000009000000000000" pitchFamily="49" charset="0"/>
      <p:regular r:id="rId26"/>
      <p:bold r:id="rId27"/>
      <p:italic r:id="rId28"/>
      <p:boldItalic r:id="rId29"/>
    </p:embeddedFont>
    <p:embeddedFont>
      <p:font typeface="Roboto Thin" panose="02000000000000000000" pitchFamily="2" charset="0"/>
      <p:regular r:id="rId30"/>
      <p:bold r:id="rId31"/>
      <p:italic r:id="rId32"/>
      <p:boldItalic r:id="rId33"/>
    </p:embeddedFont>
    <p:embeddedFont>
      <p:font typeface="Rubik" panose="020B0604020202020204" charset="-79"/>
      <p:regular r:id="rId34"/>
      <p:bold r:id="rId35"/>
      <p:italic r:id="rId36"/>
      <p:boldItalic r:id="rId37"/>
    </p:embeddedFont>
    <p:embeddedFont>
      <p:font typeface="Rubik Light" panose="020B0604020202020204" charset="-79"/>
      <p:regular r:id="rId38"/>
      <p:bold r:id="rId39"/>
      <p:italic r:id="rId40"/>
      <p:boldItalic r:id="rId41"/>
    </p:embeddedFont>
    <p:embeddedFont>
      <p:font typeface="Rubik SemiBold" panose="020B0604020202020204" charset="-79"/>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font" Target="fonts/font25.fntdata"/><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12.fntdata"/><Relationship Id="rId11" Type="http://schemas.openxmlformats.org/officeDocument/2006/relationships/slide" Target="slides/slide9.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font" Target="fonts/font23.fntdata"/><Relationship Id="rId45" Type="http://schemas.openxmlformats.org/officeDocument/2006/relationships/font" Target="fonts/font28.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2.fntdata"/><Relationship Id="rId31" Type="http://schemas.openxmlformats.org/officeDocument/2006/relationships/font" Target="fonts/font14.fntdata"/><Relationship Id="rId44" Type="http://schemas.openxmlformats.org/officeDocument/2006/relationships/font" Target="fonts/font2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font" Target="fonts/font26.fntdata"/><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 Id="rId46" Type="http://schemas.openxmlformats.org/officeDocument/2006/relationships/presProps" Target="presProps.xml"/><Relationship Id="rId20" Type="http://schemas.openxmlformats.org/officeDocument/2006/relationships/font" Target="fonts/font3.fntdata"/><Relationship Id="rId41"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6a11cf5cfe_1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6a11cf5cfe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Halo dan selamat datang, saya [nama] dan hari ini akan mempresentasikan hasil dari tugas akhir dari program [program] yaitu [dashboard]</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6a10fb2346_0_19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6a10fb2346_0_19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14300" lvl="0" indent="-193040" algn="just" rtl="0">
              <a:lnSpc>
                <a:spcPct val="105000"/>
              </a:lnSpc>
              <a:spcBef>
                <a:spcPts val="0"/>
              </a:spcBef>
              <a:spcAft>
                <a:spcPts val="0"/>
              </a:spcAft>
              <a:buClr>
                <a:srgbClr val="595959"/>
              </a:buClr>
              <a:buSzPts val="1240"/>
              <a:buFont typeface="Rubik"/>
              <a:buChar char="●"/>
            </a:pPr>
            <a:r>
              <a:rPr lang="en" sz="1240">
                <a:solidFill>
                  <a:srgbClr val="595959"/>
                </a:solidFill>
                <a:latin typeface="Rubik"/>
                <a:ea typeface="Rubik"/>
                <a:cs typeface="Rubik"/>
                <a:sym typeface="Rubik"/>
              </a:rPr>
              <a:t>Data berasal dari Januari 2020 hingga Desember 2021</a:t>
            </a:r>
            <a:endParaRPr sz="1240">
              <a:solidFill>
                <a:srgbClr val="595959"/>
              </a:solidFill>
              <a:latin typeface="Rubik"/>
              <a:ea typeface="Rubik"/>
              <a:cs typeface="Rubik"/>
              <a:sym typeface="Rubik"/>
            </a:endParaRPr>
          </a:p>
          <a:p>
            <a:pPr marL="114300" lvl="0" indent="-193040" algn="just" rtl="0">
              <a:lnSpc>
                <a:spcPct val="105000"/>
              </a:lnSpc>
              <a:spcBef>
                <a:spcPts val="0"/>
              </a:spcBef>
              <a:spcAft>
                <a:spcPts val="0"/>
              </a:spcAft>
              <a:buClr>
                <a:srgbClr val="595959"/>
              </a:buClr>
              <a:buSzPts val="1240"/>
              <a:buFont typeface="Rubik"/>
              <a:buChar char="●"/>
            </a:pPr>
            <a:r>
              <a:rPr lang="en" sz="1240">
                <a:solidFill>
                  <a:srgbClr val="595959"/>
                </a:solidFill>
                <a:latin typeface="Rubik"/>
                <a:ea typeface="Rubik"/>
                <a:cs typeface="Rubik"/>
                <a:sym typeface="Rubik"/>
              </a:rPr>
              <a:t>Perusahaan memiliki 7 kategori produk: robot, drone, robot kit, drone kit, ebook, dan training video; dengan total 69 produk.</a:t>
            </a:r>
            <a:endParaRPr sz="1240">
              <a:solidFill>
                <a:srgbClr val="595959"/>
              </a:solidFill>
              <a:latin typeface="Rubik"/>
              <a:ea typeface="Rubik"/>
              <a:cs typeface="Rubik"/>
              <a:sym typeface="Rubik"/>
            </a:endParaRPr>
          </a:p>
          <a:p>
            <a:pPr marL="114300" lvl="0" indent="-193040" algn="just" rtl="0">
              <a:lnSpc>
                <a:spcPct val="105000"/>
              </a:lnSpc>
              <a:spcBef>
                <a:spcPts val="0"/>
              </a:spcBef>
              <a:spcAft>
                <a:spcPts val="0"/>
              </a:spcAft>
              <a:buClr>
                <a:srgbClr val="595959"/>
              </a:buClr>
              <a:buSzPts val="1240"/>
              <a:buFont typeface="Rubik"/>
              <a:buChar char="●"/>
            </a:pPr>
            <a:r>
              <a:rPr lang="en" sz="1240">
                <a:solidFill>
                  <a:srgbClr val="595959"/>
                </a:solidFill>
                <a:latin typeface="Rubik"/>
                <a:ea typeface="Rubik"/>
                <a:cs typeface="Rubik"/>
                <a:sym typeface="Rubik"/>
              </a:rPr>
              <a:t>Total penjualan mencapai 1,75 juta, </a:t>
            </a:r>
            <a:endParaRPr sz="1240">
              <a:solidFill>
                <a:srgbClr val="595959"/>
              </a:solidFill>
              <a:latin typeface="Rubik"/>
              <a:ea typeface="Rubik"/>
              <a:cs typeface="Rubik"/>
              <a:sym typeface="Rubik"/>
            </a:endParaRPr>
          </a:p>
          <a:p>
            <a:pPr marL="114300" lvl="0" indent="-193040" algn="just" rtl="0">
              <a:lnSpc>
                <a:spcPct val="105000"/>
              </a:lnSpc>
              <a:spcBef>
                <a:spcPts val="0"/>
              </a:spcBef>
              <a:spcAft>
                <a:spcPts val="0"/>
              </a:spcAft>
              <a:buClr>
                <a:srgbClr val="595959"/>
              </a:buClr>
              <a:buSzPts val="1240"/>
              <a:buFont typeface="Rubik"/>
              <a:buChar char="●"/>
            </a:pPr>
            <a:r>
              <a:rPr lang="en" sz="1240">
                <a:solidFill>
                  <a:srgbClr val="595959"/>
                </a:solidFill>
                <a:latin typeface="Rubik"/>
                <a:ea typeface="Rubik"/>
                <a:cs typeface="Rubik"/>
                <a:sym typeface="Rubik"/>
              </a:rPr>
              <a:t>Kinerja penjualan bulanan rata-rata sekitar 73 ribu, dengan tertinggi pada Januari 2021 dan terendah pada Oktober 2021.</a:t>
            </a:r>
            <a:endParaRPr sz="1240">
              <a:solidFill>
                <a:srgbClr val="595959"/>
              </a:solidFill>
              <a:latin typeface="Rubik"/>
              <a:ea typeface="Rubik"/>
              <a:cs typeface="Rubik"/>
              <a:sym typeface="Rubik"/>
            </a:endParaRPr>
          </a:p>
          <a:p>
            <a:pPr marL="114300" lvl="0" indent="-193040" algn="just" rtl="0">
              <a:lnSpc>
                <a:spcPct val="105000"/>
              </a:lnSpc>
              <a:spcBef>
                <a:spcPts val="0"/>
              </a:spcBef>
              <a:spcAft>
                <a:spcPts val="0"/>
              </a:spcAft>
              <a:buClr>
                <a:srgbClr val="595959"/>
              </a:buClr>
              <a:buSzPts val="1240"/>
              <a:buFont typeface="Rubik"/>
              <a:buChar char="●"/>
            </a:pPr>
            <a:r>
              <a:rPr lang="en" sz="1240">
                <a:solidFill>
                  <a:srgbClr val="595959"/>
                </a:solidFill>
                <a:latin typeface="Rubik"/>
                <a:ea typeface="Rubik"/>
                <a:cs typeface="Rubik"/>
                <a:sym typeface="Rubik"/>
              </a:rPr>
              <a:t>Penjualan robot dan drone menyumbang 70% dari total penjualan, dengan robot sendiri mencapai 42% dari total penjualan. Hal ini menunjukkan ketergantungan tinggi pada kategori produk yang top selling</a:t>
            </a:r>
            <a:endParaRPr sz="1240">
              <a:solidFill>
                <a:srgbClr val="595959"/>
              </a:solidFill>
              <a:latin typeface="Rubik"/>
              <a:ea typeface="Rubik"/>
              <a:cs typeface="Rubik"/>
              <a:sym typeface="Rubik"/>
            </a:endParaRPr>
          </a:p>
          <a:p>
            <a:pPr marL="114300" lvl="0" indent="-193040" algn="just" rtl="0">
              <a:lnSpc>
                <a:spcPct val="105000"/>
              </a:lnSpc>
              <a:spcBef>
                <a:spcPts val="0"/>
              </a:spcBef>
              <a:spcAft>
                <a:spcPts val="0"/>
              </a:spcAft>
              <a:buClr>
                <a:srgbClr val="595959"/>
              </a:buClr>
              <a:buSzPts val="1240"/>
              <a:buFont typeface="Rubik"/>
              <a:buChar char="●"/>
            </a:pPr>
            <a:r>
              <a:rPr lang="en" sz="1240">
                <a:solidFill>
                  <a:srgbClr val="595959"/>
                </a:solidFill>
                <a:latin typeface="Rubik"/>
                <a:ea typeface="Rubik"/>
                <a:cs typeface="Rubik"/>
                <a:sym typeface="Rubik"/>
              </a:rPr>
              <a:t>Kemudian total kuantitas produk terjual adalah 11600 dari 1600 pelanggan unik dan 3300 transaksi.</a:t>
            </a:r>
            <a:endParaRPr sz="1240">
              <a:solidFill>
                <a:srgbClr val="595959"/>
              </a:solidFill>
              <a:latin typeface="Rubik"/>
              <a:ea typeface="Rubik"/>
              <a:cs typeface="Rubik"/>
              <a:sym typeface="Rubik"/>
            </a:endParaRPr>
          </a:p>
          <a:p>
            <a:pPr marL="114300" lvl="0" indent="-193040" algn="just" rtl="0">
              <a:lnSpc>
                <a:spcPct val="105000"/>
              </a:lnSpc>
              <a:spcBef>
                <a:spcPts val="0"/>
              </a:spcBef>
              <a:spcAft>
                <a:spcPts val="0"/>
              </a:spcAft>
              <a:buClr>
                <a:srgbClr val="595959"/>
              </a:buClr>
              <a:buSzPts val="1240"/>
              <a:buFont typeface="Rubik"/>
              <a:buChar char="●"/>
            </a:pPr>
            <a:r>
              <a:rPr lang="en" sz="1240">
                <a:solidFill>
                  <a:srgbClr val="595959"/>
                </a:solidFill>
                <a:latin typeface="Rubik"/>
                <a:ea typeface="Rubik"/>
                <a:cs typeface="Rubik"/>
                <a:sym typeface="Rubik"/>
              </a:rPr>
              <a:t>Ebook dan video pelatihan terjual masing-masing sebanyak 3100 dan 2100; keduanya mencakup 45% dari total kuantitas, dengan ebook sendiri mencapai 27% dari total kuantitas.</a:t>
            </a:r>
            <a:endParaRPr sz="1240">
              <a:solidFill>
                <a:srgbClr val="595959"/>
              </a:solidFill>
              <a:latin typeface="Rubik"/>
              <a:ea typeface="Rubik"/>
              <a:cs typeface="Rubik"/>
              <a:sym typeface="Rubik"/>
            </a:endParaRPr>
          </a:p>
          <a:p>
            <a:pPr marL="114300" lvl="0" indent="-193040" algn="just" rtl="0">
              <a:lnSpc>
                <a:spcPct val="105000"/>
              </a:lnSpc>
              <a:spcBef>
                <a:spcPts val="0"/>
              </a:spcBef>
              <a:spcAft>
                <a:spcPts val="0"/>
              </a:spcAft>
              <a:buClr>
                <a:srgbClr val="595959"/>
              </a:buClr>
              <a:buSzPts val="1240"/>
              <a:buFont typeface="Rubik"/>
              <a:buChar char="●"/>
            </a:pPr>
            <a:r>
              <a:rPr lang="en" sz="1240">
                <a:solidFill>
                  <a:srgbClr val="595959"/>
                </a:solidFill>
                <a:latin typeface="Rubik"/>
                <a:ea typeface="Rubik"/>
                <a:cs typeface="Rubik"/>
                <a:sym typeface="Rubik"/>
              </a:rPr>
              <a:t>Top 5 kota dengan jumlah pesanan tertinggi adalah Washington, Houston, San Diego, Atlanta, Sacramento.</a:t>
            </a:r>
            <a:endParaRPr sz="1240">
              <a:solidFill>
                <a:srgbClr val="595959"/>
              </a:solidFill>
              <a:latin typeface="Rubik"/>
              <a:ea typeface="Rubik"/>
              <a:cs typeface="Rubik"/>
              <a:sym typeface="Rubik"/>
            </a:endParaRPr>
          </a:p>
          <a:p>
            <a:pPr marL="114300" lvl="0" indent="-193040" algn="just" rtl="0">
              <a:lnSpc>
                <a:spcPct val="105000"/>
              </a:lnSpc>
              <a:spcBef>
                <a:spcPts val="0"/>
              </a:spcBef>
              <a:spcAft>
                <a:spcPts val="0"/>
              </a:spcAft>
              <a:buClr>
                <a:srgbClr val="595959"/>
              </a:buClr>
              <a:buSzPts val="1240"/>
              <a:buFont typeface="Rubik"/>
              <a:buChar char="●"/>
            </a:pPr>
            <a:r>
              <a:rPr lang="en" sz="1240">
                <a:solidFill>
                  <a:srgbClr val="595959"/>
                </a:solidFill>
                <a:latin typeface="Rubik"/>
                <a:ea typeface="Rubik"/>
                <a:cs typeface="Rubik"/>
                <a:sym typeface="Rubik"/>
              </a:rPr>
              <a:t>Top 5 kota dengan penjualan tertinggi adalah Washington, Houston, Sacramento, San Diego, Albany (Australia).</a:t>
            </a:r>
            <a:endParaRPr sz="1240">
              <a:solidFill>
                <a:srgbClr val="595959"/>
              </a:solidFill>
              <a:latin typeface="Rubik"/>
              <a:ea typeface="Rubik"/>
              <a:cs typeface="Rubik"/>
              <a:sym typeface="Rubik"/>
            </a:endParaRPr>
          </a:p>
          <a:p>
            <a:pPr marL="114300" lvl="0" indent="-193040" algn="just" rtl="0">
              <a:lnSpc>
                <a:spcPct val="105000"/>
              </a:lnSpc>
              <a:spcBef>
                <a:spcPts val="0"/>
              </a:spcBef>
              <a:spcAft>
                <a:spcPts val="0"/>
              </a:spcAft>
              <a:buClr>
                <a:srgbClr val="595959"/>
              </a:buClr>
              <a:buSzPts val="1240"/>
              <a:buFont typeface="Rubik"/>
              <a:buChar char="●"/>
            </a:pPr>
            <a:r>
              <a:rPr lang="en" sz="1240">
                <a:solidFill>
                  <a:srgbClr val="595959"/>
                </a:solidFill>
                <a:latin typeface="Rubik"/>
                <a:ea typeface="Rubik"/>
                <a:cs typeface="Rubik"/>
                <a:sym typeface="Rubik"/>
              </a:rPr>
              <a:t>Pelanggan berasal dari Amerika Utara, Amerika Selatan, Eropa, Australia, dan hanya satu kota dari Afrika. Mayoritas berasal dari kota-kota di Amerika Utara. Masih terdapat region yang kurang terepresentasi seperti afrika dan asia.</a:t>
            </a:r>
            <a:endParaRPr sz="1240">
              <a:solidFill>
                <a:srgbClr val="595959"/>
              </a:solidFill>
              <a:latin typeface="Rubik"/>
              <a:ea typeface="Rubik"/>
              <a:cs typeface="Rubik"/>
              <a:sym typeface="Rubik"/>
            </a:endParaRPr>
          </a:p>
          <a:p>
            <a:pPr marL="114300" lvl="0" indent="-193040" algn="just" rtl="0">
              <a:lnSpc>
                <a:spcPct val="105000"/>
              </a:lnSpc>
              <a:spcBef>
                <a:spcPts val="0"/>
              </a:spcBef>
              <a:spcAft>
                <a:spcPts val="0"/>
              </a:spcAft>
              <a:buClr>
                <a:srgbClr val="595959"/>
              </a:buClr>
              <a:buSzPts val="1240"/>
              <a:buFont typeface="Rubik"/>
              <a:buChar char="●"/>
            </a:pPr>
            <a:r>
              <a:rPr lang="en" sz="1240">
                <a:solidFill>
                  <a:srgbClr val="595959"/>
                </a:solidFill>
                <a:latin typeface="Rubik"/>
                <a:ea typeface="Rubik"/>
                <a:cs typeface="Rubik"/>
                <a:sym typeface="Rubik"/>
              </a:rPr>
              <a:t>Secara keseluruhan, berdasarkan grafik, kinerja penjualan dari waktu ke waktu menunjukkan tren penurunan.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6a10fb2346_0_19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6a10fb2346_0_1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14300" lvl="0" indent="-193040" algn="l" rtl="0">
              <a:lnSpc>
                <a:spcPct val="105000"/>
              </a:lnSpc>
              <a:spcBef>
                <a:spcPts val="0"/>
              </a:spcBef>
              <a:spcAft>
                <a:spcPts val="0"/>
              </a:spcAft>
              <a:buClr>
                <a:srgbClr val="595959"/>
              </a:buClr>
              <a:buSzPts val="1240"/>
              <a:buFont typeface="Rubik"/>
              <a:buChar char="●"/>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6a11cf5cfe_1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6a11cf5cfe_1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Terimakasih telah memperhatikan presentasi ini. Selanjutnya saya membuka kesempatan jika ada pertanyaan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6a10fb2346_0_18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6a10fb2346_0_1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6a11cf5cfe_1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26a11cf5cfe_1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6a11cf5cfe_1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g26a11cf5cfe_1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6a11cf5cfe_1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6a11cf5cfe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Agenda hari ini adalah sebagai berikut:</a:t>
            </a:r>
            <a:endParaRPr/>
          </a:p>
          <a:p>
            <a:pPr marL="0" lvl="0" indent="0" algn="l" rtl="0">
              <a:spcBef>
                <a:spcPts val="0"/>
              </a:spcBef>
              <a:spcAft>
                <a:spcPts val="0"/>
              </a:spcAft>
              <a:buNone/>
            </a:pPr>
            <a:r>
              <a:rPr lang="en">
                <a:solidFill>
                  <a:schemeClr val="dk1"/>
                </a:solidFill>
              </a:rPr>
              <a:t>0. Pemahaman Data - kunci keberhasilan pada proyek data manapun adalah memahami data secara detail. Jadi saya mengambil waktu untuk memahami model data dan domain bisnis.</a:t>
            </a:r>
            <a:endParaRPr/>
          </a:p>
          <a:p>
            <a:pPr marL="457200" lvl="0" indent="-298450" algn="l" rtl="0">
              <a:spcBef>
                <a:spcPts val="0"/>
              </a:spcBef>
              <a:spcAft>
                <a:spcPts val="0"/>
              </a:spcAft>
              <a:buSzPts val="1100"/>
              <a:buAutoNum type="arabicPeriod"/>
            </a:pPr>
            <a:r>
              <a:rPr lang="en">
                <a:solidFill>
                  <a:schemeClr val="dk1"/>
                </a:solidFill>
              </a:rPr>
              <a:t>setelah tahap pemahaman tersebut, saya kemudian membersihkan dataset yang tersedia dan memikirkan seperti apa dataset ideal yang harus terlihat untuk masalah ini. Jadi bagian ini saya </a:t>
            </a:r>
            <a:r>
              <a:rPr lang="en"/>
              <a:t>menjelaskan bagaimana menyiapkan dan memanipulasi data di bigquery</a:t>
            </a:r>
            <a:endParaRPr/>
          </a:p>
          <a:p>
            <a:pPr marL="457200" lvl="0" indent="-298450" algn="l" rtl="0">
              <a:spcBef>
                <a:spcPts val="0"/>
              </a:spcBef>
              <a:spcAft>
                <a:spcPts val="0"/>
              </a:spcAft>
              <a:buSzPts val="1100"/>
              <a:buAutoNum type="arabicPeriod"/>
            </a:pPr>
            <a:r>
              <a:rPr lang="en">
                <a:solidFill>
                  <a:schemeClr val="dk1"/>
                </a:solidFill>
              </a:rPr>
              <a:t>Setelah memastikan data bersih untuk analisis, saya perlu memproses dan memodelkan data ini menjadi dataset yang dapat dengan tepat menjawab pertanyaan bisnis dan menghasilkan hasil yang dibutuhkan. Di bagian ini saya membahas </a:t>
            </a:r>
            <a:r>
              <a:rPr lang="en"/>
              <a:t>bagaimana skema hubungan antar tabel dataset di bigquery</a:t>
            </a:r>
            <a:endParaRPr/>
          </a:p>
          <a:p>
            <a:pPr marL="457200" lvl="0" indent="-298450" algn="l" rtl="0">
              <a:spcBef>
                <a:spcPts val="0"/>
              </a:spcBef>
              <a:spcAft>
                <a:spcPts val="0"/>
              </a:spcAft>
              <a:buSzPts val="1100"/>
              <a:buAutoNum type="arabicPeriod"/>
            </a:pPr>
            <a:r>
              <a:rPr lang="en"/>
              <a:t>Mendemonstrasikan pembuatan master data di bigquery untuk mengkonsolidasi dan mengagregasi data</a:t>
            </a:r>
            <a:endParaRPr/>
          </a:p>
          <a:p>
            <a:pPr marL="457200" lvl="0" indent="-298450" algn="l" rtl="0">
              <a:spcBef>
                <a:spcPts val="0"/>
              </a:spcBef>
              <a:spcAft>
                <a:spcPts val="0"/>
              </a:spcAft>
              <a:buSzPts val="1100"/>
              <a:buAutoNum type="arabicPeriod"/>
            </a:pPr>
            <a:r>
              <a:rPr lang="en"/>
              <a:t>Menunjukkan proses pembuatan dashboard untuk visualisasi di looker studio </a:t>
            </a:r>
            <a:r>
              <a:rPr lang="en">
                <a:solidFill>
                  <a:schemeClr val="dk1"/>
                </a:solidFill>
              </a:rPr>
              <a:t>Dengan dataset baru, saya menggunakan keahlian analitis untuk mengungkap wawasan dari dataset ini dan menghasilkan visualisasi untuk menjelaskan wawasan tersebut.</a:t>
            </a:r>
            <a:endParaRPr/>
          </a:p>
          <a:p>
            <a:pPr marL="457200" lvl="0" indent="-298450" algn="l" rtl="0">
              <a:spcBef>
                <a:spcPts val="0"/>
              </a:spcBef>
              <a:spcAft>
                <a:spcPts val="0"/>
              </a:spcAft>
              <a:buSzPts val="1100"/>
              <a:buAutoNum type="arabicPeriod"/>
            </a:pPr>
            <a:r>
              <a:rPr lang="en">
                <a:solidFill>
                  <a:schemeClr val="dk1"/>
                </a:solidFill>
              </a:rPr>
              <a:t>Dan terakhir saya menggunakan wawasan ini untuk membuka kemungkinan2 keputusan bisnis dan membuat rekomendasi mengenai langkah selanjutnya.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6a10fb2346_0_17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6a10fb2346_0_17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6a10fb2346_0_17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6a10fb2346_0_1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Query sebelah kiri mengecek field untuk di-assign menjadi primary key</a:t>
            </a:r>
            <a:endParaRPr/>
          </a:p>
          <a:p>
            <a:pPr marL="457200" lvl="0" indent="-298450" algn="l" rtl="0">
              <a:spcBef>
                <a:spcPts val="0"/>
              </a:spcBef>
              <a:spcAft>
                <a:spcPts val="0"/>
              </a:spcAft>
              <a:buSzPts val="1100"/>
              <a:buChar char="-"/>
            </a:pPr>
            <a:r>
              <a:rPr lang="en"/>
              <a:t>Tidak ditemukan adanya duplikasi dan data hilang sehingga lanjut tahap berikutnya</a:t>
            </a:r>
            <a:endParaRPr/>
          </a:p>
          <a:p>
            <a:pPr marL="457200" lvl="0" indent="-298450" algn="l" rtl="0">
              <a:spcBef>
                <a:spcPts val="0"/>
              </a:spcBef>
              <a:spcAft>
                <a:spcPts val="0"/>
              </a:spcAft>
              <a:buSzPts val="1100"/>
              <a:buChar char="-"/>
            </a:pPr>
            <a:r>
              <a:rPr lang="en"/>
              <a:t>Query kedua mengubah nama field di tabel products yang dimulai dari membuat tabel temporary dengan nama field yang diubah, membuang tabel lama, dan mengubah nama tabel tamp menjadi products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6a10fb2346_0_18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6a10fb2346_0_18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Clr>
                <a:srgbClr val="595959"/>
              </a:buClr>
              <a:buSzPts val="1400"/>
              <a:buFont typeface="Rubik"/>
              <a:buChar char="-"/>
            </a:pPr>
            <a:r>
              <a:rPr lang="en" sz="1400">
                <a:solidFill>
                  <a:srgbClr val="595959"/>
                </a:solidFill>
                <a:latin typeface="Rubik"/>
                <a:ea typeface="Rubik"/>
                <a:cs typeface="Rubik"/>
                <a:sym typeface="Rubik"/>
              </a:rPr>
              <a:t>Tahap ini memahami skema data, struktur masing-masing tabel, dan hubungannya</a:t>
            </a:r>
            <a:endParaRPr sz="1400">
              <a:solidFill>
                <a:srgbClr val="595959"/>
              </a:solidFill>
              <a:latin typeface="Rubik"/>
              <a:ea typeface="Rubik"/>
              <a:cs typeface="Rubik"/>
              <a:sym typeface="Rubik"/>
            </a:endParaRPr>
          </a:p>
          <a:p>
            <a:pPr marL="457200" lvl="0" indent="-317500" algn="just" rtl="0">
              <a:spcBef>
                <a:spcPts val="0"/>
              </a:spcBef>
              <a:spcAft>
                <a:spcPts val="0"/>
              </a:spcAft>
              <a:buClr>
                <a:srgbClr val="595959"/>
              </a:buClr>
              <a:buSzPts val="1400"/>
              <a:buFont typeface="Rubik"/>
              <a:buChar char="-"/>
            </a:pPr>
            <a:r>
              <a:rPr lang="en" sz="1400">
                <a:solidFill>
                  <a:srgbClr val="595959"/>
                </a:solidFill>
                <a:latin typeface="Rubik"/>
                <a:ea typeface="Rubik"/>
                <a:cs typeface="Rubik"/>
                <a:sym typeface="Rubik"/>
              </a:rPr>
              <a:t>Mendefinisikan primary key dalam tabel dan membangun hubungan foreign key antar tabel</a:t>
            </a:r>
            <a:endParaRPr sz="1400">
              <a:solidFill>
                <a:srgbClr val="595959"/>
              </a:solidFill>
              <a:latin typeface="Rubik"/>
              <a:ea typeface="Rubik"/>
              <a:cs typeface="Rubik"/>
              <a:sym typeface="Rubik"/>
            </a:endParaRPr>
          </a:p>
          <a:p>
            <a:pPr marL="457200" lvl="0" indent="-317500" algn="just" rtl="0">
              <a:spcBef>
                <a:spcPts val="0"/>
              </a:spcBef>
              <a:spcAft>
                <a:spcPts val="0"/>
              </a:spcAft>
              <a:buClr>
                <a:srgbClr val="595959"/>
              </a:buClr>
              <a:buSzPts val="1400"/>
              <a:buFont typeface="Rubik"/>
              <a:buChar char="-"/>
            </a:pPr>
            <a:r>
              <a:rPr lang="en" sz="1400">
                <a:solidFill>
                  <a:srgbClr val="595959"/>
                </a:solidFill>
                <a:latin typeface="Rubik"/>
                <a:ea typeface="Rubik"/>
                <a:cs typeface="Rubik"/>
                <a:sym typeface="Rubik"/>
              </a:rPr>
              <a:t>Kesimpulan: hubungan antara tabel-tabel tersebut dibentuk melalui hubungan primary key - foreign key, di mana foreign key dalam tabel anak mengacu pada primary key dalam tabel induk. Hal ini memungkinkan pembentukan hubungan yang terstruktur antara entitas-entitas yang berbeda dalam basis data, memfasilitasi pengambilan dan analisis data.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6a11cf5cfe_1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6a11cf5cfe_1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Tahap ini saya melakukan operasi gabung/join </a:t>
            </a:r>
            <a:r>
              <a:rPr lang="en">
                <a:solidFill>
                  <a:schemeClr val="dk1"/>
                </a:solidFill>
              </a:rPr>
              <a:t>di bigquery </a:t>
            </a:r>
            <a:r>
              <a:rPr lang="en"/>
              <a:t>dari tabel orders untuk mengaitkan dengan tabel lainnya menjadi satu tabel master berdasarkan referensi ProdNumber, CategoryID, dan CustomerID</a:t>
            </a:r>
            <a:endParaRPr/>
          </a:p>
          <a:p>
            <a:pPr marL="457200" lvl="0" indent="-298450" algn="l" rtl="0">
              <a:spcBef>
                <a:spcPts val="0"/>
              </a:spcBef>
              <a:spcAft>
                <a:spcPts val="0"/>
              </a:spcAft>
              <a:buSzPts val="1100"/>
              <a:buChar char="-"/>
            </a:pPr>
            <a:r>
              <a:rPr lang="en"/>
              <a:t>Field yang dipilih mencakup OrderDate, ProductCategoryName, ProductName, ProductPrice, OrderQty, TotalSales, CustomerEmail, dan CustomerCity</a:t>
            </a:r>
            <a:endParaRPr/>
          </a:p>
          <a:p>
            <a:pPr marL="457200" lvl="0" indent="-298450" algn="l" rtl="0">
              <a:spcBef>
                <a:spcPts val="0"/>
              </a:spcBef>
              <a:spcAft>
                <a:spcPts val="0"/>
              </a:spcAft>
              <a:buSzPts val="1100"/>
              <a:buChar char="-"/>
            </a:pPr>
            <a:r>
              <a:rPr lang="en"/>
              <a:t>Melakukan agregasi metrik penjualan / totalsales</a:t>
            </a:r>
            <a:endParaRPr/>
          </a:p>
          <a:p>
            <a:pPr marL="457200" lvl="0" indent="-298450" algn="l" rtl="0">
              <a:spcBef>
                <a:spcPts val="0"/>
              </a:spcBef>
              <a:spcAft>
                <a:spcPts val="0"/>
              </a:spcAft>
              <a:buSzPts val="1100"/>
              <a:buChar char="-"/>
            </a:pPr>
            <a:r>
              <a:rPr lang="en"/>
              <a:t>Di sini saya juga perlu memastikan integritas data dan konsistensi pada tabel master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6a11cf5cfe_1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6a11cf5cfe_1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Pembuatan MasterTable memungkinkan kita untuk menggabungkan dan mengorganisir data dari berbagai sumber.</a:t>
            </a:r>
            <a:endParaRPr/>
          </a:p>
          <a:p>
            <a:pPr marL="0" lvl="0" indent="0" algn="l" rtl="0">
              <a:spcBef>
                <a:spcPts val="0"/>
              </a:spcBef>
              <a:spcAft>
                <a:spcPts val="0"/>
              </a:spcAft>
              <a:buNone/>
            </a:pPr>
            <a:r>
              <a:rPr lang="en"/>
              <a:t>Tabel ini memberikan pandangan komprehensif tentang pesanan, produk, kategori, dan pelanggan dalam satu dataset.</a:t>
            </a:r>
            <a:endParaRPr/>
          </a:p>
          <a:p>
            <a:pPr marL="0" lvl="0" indent="0" algn="l" rtl="0">
              <a:spcBef>
                <a:spcPts val="0"/>
              </a:spcBef>
              <a:spcAft>
                <a:spcPts val="0"/>
              </a:spcAft>
              <a:buNone/>
            </a:pPr>
            <a:r>
              <a:rPr lang="en"/>
              <a:t>Dengan adanya MasterTable, kita dapat melakukan analisis yang efisien dan menghasilkan wawasan </a:t>
            </a:r>
            <a:r>
              <a:rPr lang="en">
                <a:solidFill>
                  <a:schemeClr val="dk1"/>
                </a:solidFill>
              </a:rPr>
              <a:t>dataset yang bermakna untuk analisis dan visualisasi lebih lanjut </a:t>
            </a:r>
            <a:r>
              <a:rPr lang="en"/>
              <a:t>yang nantinya mendukung proses pengambilan keputusan.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6a10fb2346_0_18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6a10fb2346_0_18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Saya akan melakukan walkthrough dari sales dashboard di looker studio:</a:t>
            </a:r>
            <a:endParaRPr/>
          </a:p>
          <a:p>
            <a:pPr marL="457200" lvl="0" indent="-298450" algn="l" rtl="0">
              <a:spcBef>
                <a:spcPts val="0"/>
              </a:spcBef>
              <a:spcAft>
                <a:spcPts val="0"/>
              </a:spcAft>
              <a:buSzPts val="1100"/>
              <a:buAutoNum type="arabicPeriod"/>
            </a:pPr>
            <a:r>
              <a:rPr lang="en"/>
              <a:t>Halaman pertama menunjukkan KPI yang perlu dicapai perusahaan untuk satu tahun ke depan berdasarkan rekomendasi strategi</a:t>
            </a:r>
            <a:endParaRPr/>
          </a:p>
          <a:p>
            <a:pPr marL="457200" lvl="0" indent="-298450" algn="l" rtl="0">
              <a:spcBef>
                <a:spcPts val="0"/>
              </a:spcBef>
              <a:spcAft>
                <a:spcPts val="0"/>
              </a:spcAft>
              <a:buSzPts val="1100"/>
              <a:buAutoNum type="arabicPeriod"/>
            </a:pPr>
            <a:r>
              <a:rPr lang="en"/>
              <a:t>Selanjutnya adalah overview,</a:t>
            </a:r>
            <a:endParaRPr/>
          </a:p>
          <a:p>
            <a:pPr marL="457200" lvl="0" indent="-298450" algn="l" rtl="0">
              <a:spcBef>
                <a:spcPts val="0"/>
              </a:spcBef>
              <a:spcAft>
                <a:spcPts val="0"/>
              </a:spcAft>
              <a:buSzPts val="1100"/>
              <a:buAutoNum type="arabicPeriod"/>
            </a:pPr>
            <a:r>
              <a:rPr lang="en"/>
              <a:t>Di bagian atas terdapat filter category dan kota yang diurutkan berdasarkan total salesnya, serta filter tanggal</a:t>
            </a:r>
            <a:endParaRPr/>
          </a:p>
          <a:p>
            <a:pPr marL="457200" lvl="0" indent="-298450" algn="l" rtl="0">
              <a:spcBef>
                <a:spcPts val="0"/>
              </a:spcBef>
              <a:spcAft>
                <a:spcPts val="0"/>
              </a:spcAft>
              <a:buSzPts val="1100"/>
              <a:buAutoNum type="arabicPeriod"/>
            </a:pPr>
            <a:r>
              <a:rPr lang="en"/>
              <a:t>Scorecard di sini menunjukkan totas sales, customer, dan transaksi</a:t>
            </a:r>
            <a:endParaRPr/>
          </a:p>
          <a:p>
            <a:pPr marL="457200" lvl="0" indent="-298450" algn="l" rtl="0">
              <a:spcBef>
                <a:spcPts val="0"/>
              </a:spcBef>
              <a:spcAft>
                <a:spcPts val="0"/>
              </a:spcAft>
              <a:buSzPts val="1100"/>
              <a:buAutoNum type="arabicPeriod"/>
            </a:pPr>
            <a:r>
              <a:rPr lang="en"/>
              <a:t>Grafik Sales performance menunjuukan sales terhadap waktu, garis putus2 adalah rata2 total sales, dan garis semu ini tren penjualan selama periode 2 tahun</a:t>
            </a:r>
            <a:endParaRPr/>
          </a:p>
          <a:p>
            <a:pPr marL="457200" lvl="0" indent="-298450" algn="l" rtl="0">
              <a:spcBef>
                <a:spcPts val="0"/>
              </a:spcBef>
              <a:spcAft>
                <a:spcPts val="0"/>
              </a:spcAft>
              <a:buSzPts val="1100"/>
              <a:buAutoNum type="arabicPeriod"/>
            </a:pPr>
            <a:r>
              <a:rPr lang="en"/>
              <a:t>Sales dan produk terjual per kategori digambarkan dengan pareto, yang menunjukkan total dan persentase kumulatifnya</a:t>
            </a:r>
            <a:endParaRPr/>
          </a:p>
          <a:p>
            <a:pPr marL="457200" lvl="0" indent="-298450" algn="l" rtl="0">
              <a:spcBef>
                <a:spcPts val="0"/>
              </a:spcBef>
              <a:spcAft>
                <a:spcPts val="0"/>
              </a:spcAft>
              <a:buSzPts val="1100"/>
              <a:buAutoNum type="arabicPeriod"/>
            </a:pPr>
            <a:r>
              <a:rPr lang="en"/>
              <a:t>Selanjutnya </a:t>
            </a:r>
            <a:r>
              <a:rPr lang="en">
                <a:solidFill>
                  <a:schemeClr val="dk1"/>
                </a:solidFill>
              </a:rPr>
              <a:t>Sales dan produk terjual per kota, disajikan dengan peta dunia untuk menunjukkan posisi pelanggan dalam high level overview</a:t>
            </a:r>
            <a:endParaRPr>
              <a:solidFill>
                <a:schemeClr val="dk1"/>
              </a:solidFill>
            </a:endParaRPr>
          </a:p>
          <a:p>
            <a:pPr marL="457200" lvl="0" indent="-298450" algn="l" rtl="0">
              <a:spcBef>
                <a:spcPts val="0"/>
              </a:spcBef>
              <a:spcAft>
                <a:spcPts val="0"/>
              </a:spcAft>
              <a:buClr>
                <a:schemeClr val="dk1"/>
              </a:buClr>
              <a:buSzPts val="1100"/>
              <a:buAutoNum type="arabicPeriod"/>
            </a:pPr>
            <a:r>
              <a:rPr lang="en">
                <a:solidFill>
                  <a:schemeClr val="dk1"/>
                </a:solidFill>
              </a:rPr>
              <a:t>Sementara level yang lebih detail ditunjukkan pada tabel, dan dapat diurutkan berdasarkan nilai tertinggi</a:t>
            </a:r>
            <a:endParaRPr>
              <a:solidFill>
                <a:schemeClr val="dk1"/>
              </a:solidFill>
            </a:endParaRPr>
          </a:p>
          <a:p>
            <a:pPr marL="457200" lvl="0" indent="-298450" algn="l" rtl="0">
              <a:spcBef>
                <a:spcPts val="0"/>
              </a:spcBef>
              <a:spcAft>
                <a:spcPts val="0"/>
              </a:spcAft>
              <a:buClr>
                <a:schemeClr val="dk1"/>
              </a:buClr>
              <a:buSzPts val="1100"/>
              <a:buAutoNum type="arabicPeriod"/>
            </a:pPr>
            <a:r>
              <a:rPr lang="en">
                <a:solidFill>
                  <a:schemeClr val="dk1"/>
                </a:solidFill>
              </a:rPr>
              <a:t>Saya juga memberikan total customer unik di setiap kota sebagai metrik opsional</a:t>
            </a:r>
            <a:endParaRPr>
              <a:solidFill>
                <a:schemeClr val="dk1"/>
              </a:solidFill>
            </a:endParaRPr>
          </a:p>
          <a:p>
            <a:pPr marL="457200" lvl="0" indent="-298450" algn="l" rtl="0">
              <a:spcBef>
                <a:spcPts val="0"/>
              </a:spcBef>
              <a:spcAft>
                <a:spcPts val="0"/>
              </a:spcAft>
              <a:buClr>
                <a:schemeClr val="dk1"/>
              </a:buClr>
              <a:buSzPts val="1100"/>
              <a:buAutoNum type="arabicPeriod"/>
            </a:pPr>
            <a:r>
              <a:rPr lang="en">
                <a:solidFill>
                  <a:schemeClr val="dk1"/>
                </a:solidFill>
              </a:rPr>
              <a:t>Terakhir, adalah gambaran umum untuk kategori produk yang dapat diurutkan berdaarkan nilai tertinggi</a:t>
            </a:r>
            <a:endParaRPr>
              <a:solidFill>
                <a:schemeClr val="dk1"/>
              </a:solidFill>
            </a:endParaRPr>
          </a:p>
          <a:p>
            <a:pPr marL="457200" lvl="0" indent="-298450" algn="l" rtl="0">
              <a:spcBef>
                <a:spcPts val="0"/>
              </a:spcBef>
              <a:spcAft>
                <a:spcPts val="0"/>
              </a:spcAft>
              <a:buClr>
                <a:schemeClr val="dk1"/>
              </a:buClr>
              <a:buSzPts val="1100"/>
              <a:buAutoNum type="arabicPeriod"/>
            </a:pPr>
            <a:r>
              <a:rPr lang="en">
                <a:solidFill>
                  <a:schemeClr val="dk1"/>
                </a:solidFill>
              </a:rPr>
              <a:t>Selain itu juga memberikan opsi drill down ke level nama produk</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Tahap ini adalah fokus dari tugas ini. Tahap ini membantu perusahaan untuk mengkapitalisasi data yang mereka miliki agar menghasilkan insight yang bermakna untuk lebih memahami customer sehingga nantinya dapat memberikan layanan yang lebih personal dan menyenangkan</a:t>
            </a:r>
            <a:endParaRPr/>
          </a:p>
          <a:p>
            <a:pPr marL="0" lvl="0" indent="0" algn="l" rtl="0">
              <a:spcBef>
                <a:spcPts val="0"/>
              </a:spcBef>
              <a:spcAft>
                <a:spcPts val="0"/>
              </a:spcAft>
              <a:buNone/>
            </a:pPr>
            <a:r>
              <a:rPr lang="en"/>
              <a:t>Di sini lah business intelligence expertise hadir, dengan insight yang didapat dari tugas ini, kita dapat melihat bagaimana analytics hadir untuk produksi skala besar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2.xml"/><Relationship Id="rId5" Type="http://schemas.openxmlformats.org/officeDocument/2006/relationships/image" Target="../media/image10.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2.xml"/><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console.cloud.google.com/bigquery?authuser=1&amp;project=muamalat-final-project" TargetMode="External"/><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hyperlink" Target="https://lookerstudio.google.com/s/sOXOyCC0tDI" TargetMode="External"/><Relationship Id="rId5" Type="http://schemas.openxmlformats.org/officeDocument/2006/relationships/hyperlink" Target="https://github.com/kamil-naly/muamalat" TargetMode="Externa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hyperlink" Target="https://youtu.be/NNFC2T8Lyqw" TargetMode="External"/><Relationship Id="rId5" Type="http://schemas.openxmlformats.org/officeDocument/2006/relationships/hyperlink" Target="https://drive.google.com/file/d/1_HvjyZhUQOlV04Oowzp0KYdWiPcWV_oS/view?usp=sharing" TargetMode="Externa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image" Target="../media/image5.png"/><Relationship Id="rId7" Type="http://schemas.openxmlformats.org/officeDocument/2006/relationships/slide" Target="slide7.xml"/><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slide" Target="slide6.xml"/><Relationship Id="rId5" Type="http://schemas.openxmlformats.org/officeDocument/2006/relationships/slide" Target="slide4.xml"/><Relationship Id="rId4" Type="http://schemas.openxmlformats.org/officeDocument/2006/relationships/image" Target="../media/image6.png"/><Relationship Id="rId9" Type="http://schemas.openxmlformats.org/officeDocument/2006/relationships/slide" Target="slide10.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hyperlink" Target="https://console.cloud.google.com/bigquery?sq=536305375991:c5f2ab2a12334a8a8405121ee591f771" TargetMode="External"/><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slide" Target="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9.xml"/><Relationship Id="rId5" Type="http://schemas.openxmlformats.org/officeDocument/2006/relationships/slide" Target="slide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2.xml"/><Relationship Id="rId5" Type="http://schemas.openxmlformats.org/officeDocument/2006/relationships/hyperlink" Target="https://console.cloud.google.com/bigquery?sq=536305375991:5f96d72e8a0149748728dca6f19fcae9" TargetMode="Externa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2.xml"/><Relationship Id="rId6" Type="http://schemas.openxmlformats.org/officeDocument/2006/relationships/slide" Target="slide3.xml"/><Relationship Id="rId5" Type="http://schemas.openxmlformats.org/officeDocument/2006/relationships/image" Target="../media/image8.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slide" Target="slide3.xml"/><Relationship Id="rId5" Type="http://schemas.openxmlformats.org/officeDocument/2006/relationships/image" Target="../media/image9.jpg"/><Relationship Id="rId4" Type="http://schemas.openxmlformats.org/officeDocument/2006/relationships/hyperlink" Target="https://lookerstudio.google.com/s/sOXOyCC0tDI"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9FAB"/>
        </a:solidFill>
        <a:effectLst/>
      </p:bgPr>
    </p:bg>
    <p:spTree>
      <p:nvGrpSpPr>
        <p:cNvPr id="1" name="Shape 98"/>
        <p:cNvGrpSpPr/>
        <p:nvPr/>
      </p:nvGrpSpPr>
      <p:grpSpPr>
        <a:xfrm>
          <a:off x="0" y="0"/>
          <a:ext cx="0" cy="0"/>
          <a:chOff x="0" y="0"/>
          <a:chExt cx="0" cy="0"/>
        </a:xfrm>
      </p:grpSpPr>
      <p:pic>
        <p:nvPicPr>
          <p:cNvPr id="99" name="Google Shape;99;p25"/>
          <p:cNvPicPr preferRelativeResize="0"/>
          <p:nvPr/>
        </p:nvPicPr>
        <p:blipFill>
          <a:blip r:embed="rId3">
            <a:alphaModFix amt="10000"/>
          </a:blip>
          <a:stretch>
            <a:fillRect/>
          </a:stretch>
        </p:blipFill>
        <p:spPr>
          <a:xfrm>
            <a:off x="0" y="0"/>
            <a:ext cx="9144001" cy="5143501"/>
          </a:xfrm>
          <a:prstGeom prst="rect">
            <a:avLst/>
          </a:prstGeom>
          <a:noFill/>
          <a:ln>
            <a:noFill/>
          </a:ln>
        </p:spPr>
      </p:pic>
      <p:pic>
        <p:nvPicPr>
          <p:cNvPr id="100" name="Google Shape;100;p25"/>
          <p:cNvPicPr preferRelativeResize="0"/>
          <p:nvPr/>
        </p:nvPicPr>
        <p:blipFill>
          <a:blip r:embed="rId4">
            <a:alphaModFix/>
          </a:blip>
          <a:stretch>
            <a:fillRect/>
          </a:stretch>
        </p:blipFill>
        <p:spPr>
          <a:xfrm>
            <a:off x="2246350" y="198775"/>
            <a:ext cx="1979500" cy="593850"/>
          </a:xfrm>
          <a:prstGeom prst="rect">
            <a:avLst/>
          </a:prstGeom>
          <a:noFill/>
          <a:ln>
            <a:noFill/>
          </a:ln>
        </p:spPr>
      </p:pic>
      <p:pic>
        <p:nvPicPr>
          <p:cNvPr id="101" name="Google Shape;101;p25"/>
          <p:cNvPicPr preferRelativeResize="0"/>
          <p:nvPr/>
        </p:nvPicPr>
        <p:blipFill rotWithShape="1">
          <a:blip r:embed="rId5">
            <a:alphaModFix/>
          </a:blip>
          <a:srcRect/>
          <a:stretch/>
        </p:blipFill>
        <p:spPr>
          <a:xfrm>
            <a:off x="349800" y="186500"/>
            <a:ext cx="1399901" cy="541300"/>
          </a:xfrm>
          <a:prstGeom prst="rect">
            <a:avLst/>
          </a:prstGeom>
          <a:noFill/>
          <a:ln>
            <a:noFill/>
          </a:ln>
        </p:spPr>
      </p:pic>
      <p:sp>
        <p:nvSpPr>
          <p:cNvPr id="102" name="Google Shape;102;p25"/>
          <p:cNvSpPr txBox="1"/>
          <p:nvPr/>
        </p:nvSpPr>
        <p:spPr>
          <a:xfrm>
            <a:off x="517900" y="1639975"/>
            <a:ext cx="4392000" cy="985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 sz="2600" b="1">
                <a:solidFill>
                  <a:schemeClr val="lt1"/>
                </a:solidFill>
                <a:latin typeface="Rubik"/>
                <a:ea typeface="Rubik"/>
                <a:cs typeface="Rubik"/>
                <a:sym typeface="Rubik"/>
              </a:rPr>
              <a:t>Data Visualization Dashboard</a:t>
            </a:r>
            <a:endParaRPr sz="400">
              <a:solidFill>
                <a:schemeClr val="lt1"/>
              </a:solidFill>
              <a:latin typeface="Rubik"/>
              <a:ea typeface="Rubik"/>
              <a:cs typeface="Rubik"/>
              <a:sym typeface="Rubik"/>
            </a:endParaRPr>
          </a:p>
        </p:txBody>
      </p:sp>
      <p:sp>
        <p:nvSpPr>
          <p:cNvPr id="103" name="Google Shape;103;p25"/>
          <p:cNvSpPr txBox="1"/>
          <p:nvPr/>
        </p:nvSpPr>
        <p:spPr>
          <a:xfrm>
            <a:off x="517900" y="2517675"/>
            <a:ext cx="4392000" cy="9234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lt1"/>
                </a:solidFill>
                <a:latin typeface="Rubik SemiBold"/>
                <a:ea typeface="Rubik SemiBold"/>
                <a:cs typeface="Rubik SemiBold"/>
                <a:sym typeface="Rubik SemiBold"/>
              </a:rPr>
              <a:t>Bank Muamalat Business Intelligence Analyst Project-Based Internship Program</a:t>
            </a:r>
            <a:endParaRPr sz="1600">
              <a:solidFill>
                <a:schemeClr val="lt1"/>
              </a:solidFill>
              <a:latin typeface="Rubik SemiBold"/>
              <a:ea typeface="Rubik SemiBold"/>
              <a:cs typeface="Rubik SemiBold"/>
              <a:sym typeface="Rubik SemiBold"/>
            </a:endParaRPr>
          </a:p>
        </p:txBody>
      </p:sp>
      <p:sp>
        <p:nvSpPr>
          <p:cNvPr id="104" name="Google Shape;104;p25"/>
          <p:cNvSpPr/>
          <p:nvPr/>
        </p:nvSpPr>
        <p:spPr>
          <a:xfrm>
            <a:off x="6757125" y="-621925"/>
            <a:ext cx="3135000" cy="3051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5"/>
          <p:cNvSpPr txBox="1"/>
          <p:nvPr/>
        </p:nvSpPr>
        <p:spPr>
          <a:xfrm>
            <a:off x="1769125" y="172450"/>
            <a:ext cx="457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lt1"/>
                </a:solidFill>
                <a:latin typeface="Rubik SemiBold"/>
                <a:ea typeface="Rubik SemiBold"/>
                <a:cs typeface="Rubik SemiBold"/>
                <a:sym typeface="Rubik SemiBold"/>
              </a:rPr>
              <a:t>X</a:t>
            </a:r>
            <a:endParaRPr sz="3000">
              <a:solidFill>
                <a:schemeClr val="lt1"/>
              </a:solidFill>
              <a:latin typeface="Rubik SemiBold"/>
              <a:ea typeface="Rubik SemiBold"/>
              <a:cs typeface="Rubik SemiBold"/>
              <a:sym typeface="Rubik SemiBold"/>
            </a:endParaRPr>
          </a:p>
        </p:txBody>
      </p:sp>
      <p:sp>
        <p:nvSpPr>
          <p:cNvPr id="106" name="Google Shape;106;p25"/>
          <p:cNvSpPr txBox="1"/>
          <p:nvPr/>
        </p:nvSpPr>
        <p:spPr>
          <a:xfrm>
            <a:off x="517900" y="3242500"/>
            <a:ext cx="4392000" cy="8004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lt1"/>
                </a:solidFill>
                <a:latin typeface="Rubik Light"/>
                <a:ea typeface="Rubik Light"/>
                <a:cs typeface="Rubik Light"/>
                <a:sym typeface="Rubik Light"/>
              </a:rPr>
              <a:t>Presented by</a:t>
            </a:r>
            <a:endParaRPr sz="2000">
              <a:solidFill>
                <a:schemeClr val="lt1"/>
              </a:solidFill>
              <a:latin typeface="Rubik Light"/>
              <a:ea typeface="Rubik Light"/>
              <a:cs typeface="Rubik Light"/>
              <a:sym typeface="Rubik Light"/>
            </a:endParaRPr>
          </a:p>
          <a:p>
            <a:pPr marL="0" lvl="0" indent="0" algn="l" rtl="0">
              <a:spcBef>
                <a:spcPts val="0"/>
              </a:spcBef>
              <a:spcAft>
                <a:spcPts val="0"/>
              </a:spcAft>
              <a:buNone/>
            </a:pPr>
            <a:r>
              <a:rPr lang="en" sz="2000">
                <a:solidFill>
                  <a:schemeClr val="lt1"/>
                </a:solidFill>
                <a:latin typeface="Rubik Light"/>
                <a:ea typeface="Rubik Light"/>
                <a:cs typeface="Rubik Light"/>
                <a:sym typeface="Rubik Light"/>
              </a:rPr>
              <a:t>Kamila Nur Aliya</a:t>
            </a:r>
            <a:endParaRPr sz="2000">
              <a:solidFill>
                <a:schemeClr val="lt1"/>
              </a:solidFill>
              <a:latin typeface="Rubik Light"/>
              <a:ea typeface="Rubik Light"/>
              <a:cs typeface="Rubik Light"/>
              <a:sym typeface="Rubik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34"/>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199" name="Google Shape;199;p34"/>
          <p:cNvSpPr txBox="1"/>
          <p:nvPr/>
        </p:nvSpPr>
        <p:spPr>
          <a:xfrm>
            <a:off x="615325" y="1039100"/>
            <a:ext cx="7952100" cy="3640800"/>
          </a:xfrm>
          <a:prstGeom prst="rect">
            <a:avLst/>
          </a:prstGeom>
          <a:noFill/>
          <a:ln>
            <a:noFill/>
          </a:ln>
        </p:spPr>
        <p:txBody>
          <a:bodyPr spcFirstLastPara="1" wrap="square" lIns="91425" tIns="91425" rIns="91425" bIns="91425" anchor="t" anchorCtr="0">
            <a:noAutofit/>
          </a:bodyPr>
          <a:lstStyle/>
          <a:p>
            <a:pPr marL="457200" lvl="0" indent="0" algn="just" rtl="0">
              <a:lnSpc>
                <a:spcPct val="105000"/>
              </a:lnSpc>
              <a:spcBef>
                <a:spcPts val="0"/>
              </a:spcBef>
              <a:spcAft>
                <a:spcPts val="1200"/>
              </a:spcAft>
              <a:buNone/>
            </a:pPr>
            <a:endParaRPr sz="1240">
              <a:solidFill>
                <a:srgbClr val="595959"/>
              </a:solidFill>
              <a:latin typeface="Rubik"/>
              <a:ea typeface="Rubik"/>
              <a:cs typeface="Rubik"/>
              <a:sym typeface="Rubik"/>
            </a:endParaRPr>
          </a:p>
        </p:txBody>
      </p:sp>
      <p:pic>
        <p:nvPicPr>
          <p:cNvPr id="200" name="Google Shape;200;p34"/>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201" name="Google Shape;201;p34"/>
          <p:cNvSpPr txBox="1">
            <a:spLocks noGrp="1"/>
          </p:cNvSpPr>
          <p:nvPr>
            <p:ph type="title" idx="4294967295"/>
          </p:nvPr>
        </p:nvSpPr>
        <p:spPr>
          <a:xfrm>
            <a:off x="526800" y="291200"/>
            <a:ext cx="4045200" cy="747900"/>
          </a:xfrm>
          <a:prstGeom prst="rect">
            <a:avLst/>
          </a:prstGeom>
        </p:spPr>
        <p:txBody>
          <a:bodyPr spcFirstLastPara="1" wrap="square" lIns="91425" tIns="91425" rIns="91425" bIns="91425" anchor="ctr" anchorCtr="0">
            <a:normAutofit/>
          </a:bodyPr>
          <a:lstStyle/>
          <a:p>
            <a:pPr marL="0" lvl="0" indent="0" algn="just" rtl="0">
              <a:spcBef>
                <a:spcPts val="0"/>
              </a:spcBef>
              <a:spcAft>
                <a:spcPts val="0"/>
              </a:spcAft>
              <a:buClr>
                <a:schemeClr val="dk1"/>
              </a:buClr>
              <a:buSzPts val="1100"/>
              <a:buFont typeface="Arial"/>
              <a:buNone/>
            </a:pPr>
            <a:r>
              <a:rPr lang="en" sz="2650" b="1">
                <a:latin typeface="Rubik"/>
                <a:ea typeface="Rubik"/>
                <a:cs typeface="Rubik"/>
                <a:sym typeface="Rubik"/>
              </a:rPr>
              <a:t>Insights</a:t>
            </a:r>
            <a:endParaRPr sz="1400">
              <a:latin typeface="Rubik"/>
              <a:ea typeface="Rubik"/>
              <a:cs typeface="Rubik"/>
              <a:sym typeface="Rubik"/>
            </a:endParaRPr>
          </a:p>
        </p:txBody>
      </p:sp>
      <p:grpSp>
        <p:nvGrpSpPr>
          <p:cNvPr id="202" name="Google Shape;202;p34"/>
          <p:cNvGrpSpPr/>
          <p:nvPr/>
        </p:nvGrpSpPr>
        <p:grpSpPr>
          <a:xfrm>
            <a:off x="526788" y="1003925"/>
            <a:ext cx="2486829" cy="3711155"/>
            <a:chOff x="1118224" y="283725"/>
            <a:chExt cx="2090826" cy="4076400"/>
          </a:xfrm>
        </p:grpSpPr>
        <p:sp>
          <p:nvSpPr>
            <p:cNvPr id="203" name="Google Shape;203;p34"/>
            <p:cNvSpPr/>
            <p:nvPr/>
          </p:nvSpPr>
          <p:spPr>
            <a:xfrm>
              <a:off x="1178650" y="283725"/>
              <a:ext cx="2030400" cy="4076400"/>
            </a:xfrm>
            <a:prstGeom prst="rect">
              <a:avLst/>
            </a:prstGeom>
            <a:solidFill>
              <a:srgbClr val="1B78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4"/>
            <p:cNvSpPr/>
            <p:nvPr/>
          </p:nvSpPr>
          <p:spPr>
            <a:xfrm>
              <a:off x="1118224" y="341749"/>
              <a:ext cx="2048100" cy="2490600"/>
            </a:xfrm>
            <a:prstGeom prst="rect">
              <a:avLst/>
            </a:prstGeom>
            <a:solidFill>
              <a:srgbClr val="FFFFFF"/>
            </a:solidFill>
            <a:ln w="19050" cap="flat" cmpd="sng">
              <a:solidFill>
                <a:srgbClr val="1D7E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4"/>
            <p:cNvSpPr/>
            <p:nvPr/>
          </p:nvSpPr>
          <p:spPr>
            <a:xfrm>
              <a:off x="1233923" y="1225061"/>
              <a:ext cx="1815000" cy="60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1D7E75"/>
                  </a:solidFill>
                  <a:latin typeface="Roboto Medium"/>
                  <a:ea typeface="Roboto Medium"/>
                  <a:cs typeface="Roboto Medium"/>
                  <a:sym typeface="Roboto Medium"/>
                </a:rPr>
                <a:t>Total Sales</a:t>
              </a:r>
              <a:endParaRPr sz="1200">
                <a:solidFill>
                  <a:srgbClr val="1D7E75"/>
                </a:solidFill>
                <a:latin typeface="Roboto Medium"/>
                <a:ea typeface="Roboto Medium"/>
                <a:cs typeface="Roboto Medium"/>
                <a:sym typeface="Roboto Medium"/>
              </a:endParaRPr>
            </a:p>
          </p:txBody>
        </p:sp>
        <p:sp>
          <p:nvSpPr>
            <p:cNvPr id="206" name="Google Shape;206;p34"/>
            <p:cNvSpPr/>
            <p:nvPr/>
          </p:nvSpPr>
          <p:spPr>
            <a:xfrm>
              <a:off x="1233923" y="1755193"/>
              <a:ext cx="1815000" cy="92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solidFill>
                    <a:srgbClr val="1D7E75"/>
                  </a:solidFill>
                  <a:latin typeface="Roboto"/>
                  <a:ea typeface="Roboto"/>
                  <a:cs typeface="Roboto"/>
                  <a:sym typeface="Roboto"/>
                </a:rPr>
                <a:t>Rata-rata penjualan per bulan: 73 ribu</a:t>
              </a:r>
              <a:endParaRPr sz="1000">
                <a:solidFill>
                  <a:srgbClr val="1D7E75"/>
                </a:solidFill>
                <a:latin typeface="Roboto"/>
                <a:ea typeface="Roboto"/>
                <a:cs typeface="Roboto"/>
                <a:sym typeface="Roboto"/>
              </a:endParaRPr>
            </a:p>
            <a:p>
              <a:pPr marL="0" lvl="0" indent="0" algn="l" rtl="0">
                <a:lnSpc>
                  <a:spcPct val="115000"/>
                </a:lnSpc>
                <a:spcBef>
                  <a:spcPts val="0"/>
                </a:spcBef>
                <a:spcAft>
                  <a:spcPts val="0"/>
                </a:spcAft>
                <a:buNone/>
              </a:pPr>
              <a:r>
                <a:rPr lang="en" sz="1000">
                  <a:solidFill>
                    <a:srgbClr val="1D7E75"/>
                  </a:solidFill>
                  <a:latin typeface="Roboto"/>
                  <a:ea typeface="Roboto"/>
                  <a:cs typeface="Roboto"/>
                  <a:sym typeface="Roboto"/>
                </a:rPr>
                <a:t>Tertinggi Januari 2021: 95 ribu</a:t>
              </a:r>
              <a:endParaRPr sz="1000">
                <a:solidFill>
                  <a:srgbClr val="1D7E75"/>
                </a:solidFill>
                <a:latin typeface="Roboto"/>
                <a:ea typeface="Roboto"/>
                <a:cs typeface="Roboto"/>
                <a:sym typeface="Roboto"/>
              </a:endParaRPr>
            </a:p>
            <a:p>
              <a:pPr marL="0" lvl="0" indent="0" algn="l" rtl="0">
                <a:lnSpc>
                  <a:spcPct val="115000"/>
                </a:lnSpc>
                <a:spcBef>
                  <a:spcPts val="0"/>
                </a:spcBef>
                <a:spcAft>
                  <a:spcPts val="0"/>
                </a:spcAft>
                <a:buNone/>
              </a:pPr>
              <a:r>
                <a:rPr lang="en" sz="1000">
                  <a:solidFill>
                    <a:srgbClr val="1D7E75"/>
                  </a:solidFill>
                  <a:latin typeface="Roboto"/>
                  <a:ea typeface="Roboto"/>
                  <a:cs typeface="Roboto"/>
                  <a:sym typeface="Roboto"/>
                </a:rPr>
                <a:t>Terendah Oktober 2021: 52,3 ribu</a:t>
              </a:r>
              <a:endParaRPr sz="1000">
                <a:solidFill>
                  <a:srgbClr val="1D7E75"/>
                </a:solidFill>
                <a:latin typeface="Roboto"/>
                <a:ea typeface="Roboto"/>
                <a:cs typeface="Roboto"/>
                <a:sym typeface="Roboto"/>
              </a:endParaRPr>
            </a:p>
            <a:p>
              <a:pPr marL="0" lvl="0" indent="0" algn="l" rtl="0">
                <a:lnSpc>
                  <a:spcPct val="115000"/>
                </a:lnSpc>
                <a:spcBef>
                  <a:spcPts val="0"/>
                </a:spcBef>
                <a:spcAft>
                  <a:spcPts val="0"/>
                </a:spcAft>
                <a:buNone/>
              </a:pPr>
              <a:endParaRPr sz="1000">
                <a:solidFill>
                  <a:srgbClr val="1D7E75"/>
                </a:solidFill>
                <a:latin typeface="Roboto"/>
                <a:ea typeface="Roboto"/>
                <a:cs typeface="Roboto"/>
                <a:sym typeface="Roboto"/>
              </a:endParaRPr>
            </a:p>
          </p:txBody>
        </p:sp>
        <p:sp>
          <p:nvSpPr>
            <p:cNvPr id="207" name="Google Shape;207;p34"/>
            <p:cNvSpPr/>
            <p:nvPr/>
          </p:nvSpPr>
          <p:spPr>
            <a:xfrm>
              <a:off x="1233850" y="470600"/>
              <a:ext cx="1815000" cy="67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solidFill>
                    <a:srgbClr val="1D7E75"/>
                  </a:solidFill>
                  <a:latin typeface="Roboto"/>
                  <a:ea typeface="Roboto"/>
                  <a:cs typeface="Roboto"/>
                  <a:sym typeface="Roboto"/>
                </a:rPr>
                <a:t>1,75 Juta</a:t>
              </a:r>
              <a:endParaRPr sz="3600">
                <a:solidFill>
                  <a:srgbClr val="1D7E75"/>
                </a:solidFill>
                <a:latin typeface="Roboto Thin"/>
                <a:ea typeface="Roboto Thin"/>
                <a:cs typeface="Roboto Thin"/>
                <a:sym typeface="Roboto Thin"/>
              </a:endParaRPr>
            </a:p>
          </p:txBody>
        </p:sp>
        <p:sp>
          <p:nvSpPr>
            <p:cNvPr id="208" name="Google Shape;208;p34"/>
            <p:cNvSpPr/>
            <p:nvPr/>
          </p:nvSpPr>
          <p:spPr>
            <a:xfrm rot="5400000">
              <a:off x="1938871" y="2785391"/>
              <a:ext cx="389100" cy="278100"/>
            </a:xfrm>
            <a:prstGeom prst="rightArrow">
              <a:avLst>
                <a:gd name="adj1" fmla="val 34239"/>
                <a:gd name="adj2" fmla="val 5703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4"/>
            <p:cNvSpPr/>
            <p:nvPr/>
          </p:nvSpPr>
          <p:spPr>
            <a:xfrm>
              <a:off x="1118308" y="3172455"/>
              <a:ext cx="2030400" cy="1085400"/>
            </a:xfrm>
            <a:prstGeom prst="rect">
              <a:avLst/>
            </a:prstGeom>
            <a:noFill/>
            <a:ln>
              <a:noFill/>
            </a:ln>
          </p:spPr>
          <p:txBody>
            <a:bodyPr spcFirstLastPara="1" wrap="square" lIns="91425" tIns="91425" rIns="91425" bIns="91425" anchor="t" anchorCtr="0">
              <a:noAutofit/>
            </a:bodyPr>
            <a:lstStyle/>
            <a:p>
              <a:pPr marL="457200" lvl="0" indent="-279400" algn="l" rtl="0">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Kategori robot: 743,5 ribu</a:t>
              </a:r>
              <a:endParaRPr sz="800">
                <a:solidFill>
                  <a:srgbClr val="FFFFFF"/>
                </a:solidFill>
                <a:latin typeface="Roboto"/>
                <a:ea typeface="Roboto"/>
                <a:cs typeface="Roboto"/>
                <a:sym typeface="Roboto"/>
              </a:endParaRPr>
            </a:p>
            <a:p>
              <a:pPr marL="457200" lvl="0" indent="-279400" algn="l" rtl="0">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Kategori drone: 477 ribu</a:t>
              </a:r>
              <a:endParaRPr sz="800">
                <a:solidFill>
                  <a:srgbClr val="FFFFFF"/>
                </a:solidFill>
                <a:latin typeface="Roboto"/>
                <a:ea typeface="Roboto"/>
                <a:cs typeface="Roboto"/>
                <a:sym typeface="Roboto"/>
              </a:endParaRPr>
            </a:p>
            <a:p>
              <a:pPr marL="457200" lvl="0" indent="-279400" algn="l" rtl="0">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Robot &amp; drone menyumbang 70% dari total penjualan; 42% dari robot</a:t>
              </a:r>
              <a:endParaRPr sz="800">
                <a:solidFill>
                  <a:srgbClr val="FFFFFF"/>
                </a:solidFill>
                <a:latin typeface="Roboto"/>
                <a:ea typeface="Roboto"/>
                <a:cs typeface="Roboto"/>
                <a:sym typeface="Roboto"/>
              </a:endParaRPr>
            </a:p>
            <a:p>
              <a:pPr marL="457200" lvl="0" indent="-279400" algn="l" rtl="0">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Diikuti oleh robot  kit, drone kit, dan training video</a:t>
              </a:r>
              <a:endParaRPr sz="800">
                <a:solidFill>
                  <a:srgbClr val="FFFFFF"/>
                </a:solidFill>
                <a:latin typeface="Roboto"/>
                <a:ea typeface="Roboto"/>
                <a:cs typeface="Roboto"/>
                <a:sym typeface="Roboto"/>
              </a:endParaRPr>
            </a:p>
          </p:txBody>
        </p:sp>
      </p:grpSp>
      <p:grpSp>
        <p:nvGrpSpPr>
          <p:cNvPr id="210" name="Google Shape;210;p34"/>
          <p:cNvGrpSpPr/>
          <p:nvPr/>
        </p:nvGrpSpPr>
        <p:grpSpPr>
          <a:xfrm>
            <a:off x="3328575" y="1003925"/>
            <a:ext cx="2486829" cy="3711155"/>
            <a:chOff x="1118224" y="283725"/>
            <a:chExt cx="2090826" cy="4076400"/>
          </a:xfrm>
        </p:grpSpPr>
        <p:sp>
          <p:nvSpPr>
            <p:cNvPr id="211" name="Google Shape;211;p34"/>
            <p:cNvSpPr/>
            <p:nvPr/>
          </p:nvSpPr>
          <p:spPr>
            <a:xfrm>
              <a:off x="1178650" y="283725"/>
              <a:ext cx="2030400" cy="4076400"/>
            </a:xfrm>
            <a:prstGeom prst="rect">
              <a:avLst/>
            </a:prstGeom>
            <a:solidFill>
              <a:srgbClr val="1B78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4"/>
            <p:cNvSpPr/>
            <p:nvPr/>
          </p:nvSpPr>
          <p:spPr>
            <a:xfrm>
              <a:off x="1118224" y="341749"/>
              <a:ext cx="2048100" cy="2490600"/>
            </a:xfrm>
            <a:prstGeom prst="rect">
              <a:avLst/>
            </a:prstGeom>
            <a:solidFill>
              <a:srgbClr val="FFFFFF"/>
            </a:solidFill>
            <a:ln w="19050" cap="flat" cmpd="sng">
              <a:solidFill>
                <a:srgbClr val="1D7E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4"/>
            <p:cNvSpPr/>
            <p:nvPr/>
          </p:nvSpPr>
          <p:spPr>
            <a:xfrm>
              <a:off x="1233923" y="1225061"/>
              <a:ext cx="1815000" cy="60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1D7E75"/>
                  </a:solidFill>
                  <a:latin typeface="Roboto Medium"/>
                  <a:ea typeface="Roboto Medium"/>
                  <a:cs typeface="Roboto Medium"/>
                  <a:sym typeface="Roboto Medium"/>
                </a:rPr>
                <a:t>Total produk terjual</a:t>
              </a:r>
              <a:endParaRPr sz="1200">
                <a:solidFill>
                  <a:srgbClr val="1D7E75"/>
                </a:solidFill>
                <a:latin typeface="Roboto Medium"/>
                <a:ea typeface="Roboto Medium"/>
                <a:cs typeface="Roboto Medium"/>
                <a:sym typeface="Roboto Medium"/>
              </a:endParaRPr>
            </a:p>
          </p:txBody>
        </p:sp>
        <p:sp>
          <p:nvSpPr>
            <p:cNvPr id="214" name="Google Shape;214;p34"/>
            <p:cNvSpPr/>
            <p:nvPr/>
          </p:nvSpPr>
          <p:spPr>
            <a:xfrm>
              <a:off x="1225999" y="1744115"/>
              <a:ext cx="1815000" cy="829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1D7E75"/>
                  </a:solidFill>
                  <a:latin typeface="Roboto"/>
                  <a:ea typeface="Roboto"/>
                  <a:cs typeface="Roboto"/>
                  <a:sym typeface="Roboto"/>
                </a:rPr>
                <a:t>1,67 ribu pelanggan unik</a:t>
              </a:r>
              <a:endParaRPr>
                <a:solidFill>
                  <a:srgbClr val="1D7E75"/>
                </a:solidFill>
                <a:latin typeface="Roboto"/>
                <a:ea typeface="Roboto"/>
                <a:cs typeface="Roboto"/>
                <a:sym typeface="Roboto"/>
              </a:endParaRPr>
            </a:p>
            <a:p>
              <a:pPr marL="0" lvl="0" indent="0" algn="l" rtl="0">
                <a:lnSpc>
                  <a:spcPct val="115000"/>
                </a:lnSpc>
                <a:spcBef>
                  <a:spcPts val="0"/>
                </a:spcBef>
                <a:spcAft>
                  <a:spcPts val="0"/>
                </a:spcAft>
                <a:buNone/>
              </a:pPr>
              <a:r>
                <a:rPr lang="en">
                  <a:solidFill>
                    <a:srgbClr val="1D7E75"/>
                  </a:solidFill>
                  <a:latin typeface="Roboto"/>
                  <a:ea typeface="Roboto"/>
                  <a:cs typeface="Roboto"/>
                  <a:sym typeface="Roboto"/>
                </a:rPr>
                <a:t>3,34 ribu transaksi</a:t>
              </a:r>
              <a:endParaRPr>
                <a:solidFill>
                  <a:srgbClr val="1D7E75"/>
                </a:solidFill>
                <a:latin typeface="Roboto"/>
                <a:ea typeface="Roboto"/>
                <a:cs typeface="Roboto"/>
                <a:sym typeface="Roboto"/>
              </a:endParaRPr>
            </a:p>
          </p:txBody>
        </p:sp>
        <p:sp>
          <p:nvSpPr>
            <p:cNvPr id="215" name="Google Shape;215;p34"/>
            <p:cNvSpPr/>
            <p:nvPr/>
          </p:nvSpPr>
          <p:spPr>
            <a:xfrm>
              <a:off x="1233850" y="470600"/>
              <a:ext cx="1815000" cy="67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200" b="1">
                  <a:solidFill>
                    <a:srgbClr val="1D7E75"/>
                  </a:solidFill>
                  <a:latin typeface="Roboto"/>
                  <a:ea typeface="Roboto"/>
                  <a:cs typeface="Roboto"/>
                  <a:sym typeface="Roboto"/>
                </a:rPr>
                <a:t>11,65 Ribu</a:t>
              </a:r>
              <a:endParaRPr sz="3200">
                <a:solidFill>
                  <a:srgbClr val="1D7E75"/>
                </a:solidFill>
                <a:latin typeface="Roboto Thin"/>
                <a:ea typeface="Roboto Thin"/>
                <a:cs typeface="Roboto Thin"/>
                <a:sym typeface="Roboto Thin"/>
              </a:endParaRPr>
            </a:p>
          </p:txBody>
        </p:sp>
        <p:sp>
          <p:nvSpPr>
            <p:cNvPr id="216" name="Google Shape;216;p34"/>
            <p:cNvSpPr/>
            <p:nvPr/>
          </p:nvSpPr>
          <p:spPr>
            <a:xfrm rot="5400000">
              <a:off x="1938871" y="2785391"/>
              <a:ext cx="389100" cy="278100"/>
            </a:xfrm>
            <a:prstGeom prst="rightArrow">
              <a:avLst>
                <a:gd name="adj1" fmla="val 34239"/>
                <a:gd name="adj2" fmla="val 5703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4"/>
            <p:cNvSpPr/>
            <p:nvPr/>
          </p:nvSpPr>
          <p:spPr>
            <a:xfrm>
              <a:off x="1118308" y="3172455"/>
              <a:ext cx="2030400" cy="1085400"/>
            </a:xfrm>
            <a:prstGeom prst="rect">
              <a:avLst/>
            </a:prstGeom>
            <a:noFill/>
            <a:ln>
              <a:noFill/>
            </a:ln>
          </p:spPr>
          <p:txBody>
            <a:bodyPr spcFirstLastPara="1" wrap="square" lIns="91425" tIns="91425" rIns="91425" bIns="91425" anchor="t" anchorCtr="0">
              <a:noAutofit/>
            </a:bodyPr>
            <a:lstStyle/>
            <a:p>
              <a:pPr marL="457200" lvl="0" indent="-279400" algn="l" rtl="0">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Kategori ebook: 3,1 ribu</a:t>
              </a:r>
              <a:endParaRPr sz="800">
                <a:solidFill>
                  <a:srgbClr val="FFFFFF"/>
                </a:solidFill>
                <a:latin typeface="Roboto"/>
                <a:ea typeface="Roboto"/>
                <a:cs typeface="Roboto"/>
                <a:sym typeface="Roboto"/>
              </a:endParaRPr>
            </a:p>
            <a:p>
              <a:pPr marL="457200" lvl="0" indent="-279400" algn="l" rtl="0">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Kategori training video: 2,1 ribu</a:t>
              </a:r>
              <a:endParaRPr sz="800">
                <a:solidFill>
                  <a:srgbClr val="FFFFFF"/>
                </a:solidFill>
                <a:latin typeface="Roboto"/>
                <a:ea typeface="Roboto"/>
                <a:cs typeface="Roboto"/>
                <a:sym typeface="Roboto"/>
              </a:endParaRPr>
            </a:p>
            <a:p>
              <a:pPr marL="457200" lvl="0" indent="-279400" algn="l" rtl="0">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Ebook &amp; training video  menyumbang 45% dari total produk terjual</a:t>
              </a:r>
              <a:endParaRPr sz="800">
                <a:solidFill>
                  <a:srgbClr val="FFFFFF"/>
                </a:solidFill>
                <a:latin typeface="Roboto"/>
                <a:ea typeface="Roboto"/>
                <a:cs typeface="Roboto"/>
                <a:sym typeface="Roboto"/>
              </a:endParaRPr>
            </a:p>
            <a:p>
              <a:pPr marL="457200" lvl="0" indent="-279400" algn="l" rtl="0">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Diikuti oleh blueprints, drone kit, dan drone</a:t>
              </a:r>
              <a:endParaRPr sz="800">
                <a:solidFill>
                  <a:srgbClr val="FFFFFF"/>
                </a:solidFill>
                <a:latin typeface="Roboto"/>
                <a:ea typeface="Roboto"/>
                <a:cs typeface="Roboto"/>
                <a:sym typeface="Roboto"/>
              </a:endParaRPr>
            </a:p>
          </p:txBody>
        </p:sp>
      </p:grpSp>
      <p:grpSp>
        <p:nvGrpSpPr>
          <p:cNvPr id="218" name="Google Shape;218;p34"/>
          <p:cNvGrpSpPr/>
          <p:nvPr/>
        </p:nvGrpSpPr>
        <p:grpSpPr>
          <a:xfrm>
            <a:off x="6230675" y="1003925"/>
            <a:ext cx="2486829" cy="3711155"/>
            <a:chOff x="1118224" y="283725"/>
            <a:chExt cx="2090826" cy="4076400"/>
          </a:xfrm>
        </p:grpSpPr>
        <p:sp>
          <p:nvSpPr>
            <p:cNvPr id="219" name="Google Shape;219;p34"/>
            <p:cNvSpPr/>
            <p:nvPr/>
          </p:nvSpPr>
          <p:spPr>
            <a:xfrm>
              <a:off x="1178650" y="283725"/>
              <a:ext cx="2030400" cy="4076400"/>
            </a:xfrm>
            <a:prstGeom prst="rect">
              <a:avLst/>
            </a:prstGeom>
            <a:solidFill>
              <a:srgbClr val="1B78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4"/>
            <p:cNvSpPr/>
            <p:nvPr/>
          </p:nvSpPr>
          <p:spPr>
            <a:xfrm>
              <a:off x="1118224" y="341749"/>
              <a:ext cx="2048100" cy="2490600"/>
            </a:xfrm>
            <a:prstGeom prst="rect">
              <a:avLst/>
            </a:prstGeom>
            <a:solidFill>
              <a:srgbClr val="FFFFFF"/>
            </a:solidFill>
            <a:ln w="19050" cap="flat" cmpd="sng">
              <a:solidFill>
                <a:srgbClr val="1D7E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4"/>
            <p:cNvSpPr/>
            <p:nvPr/>
          </p:nvSpPr>
          <p:spPr>
            <a:xfrm>
              <a:off x="1233923" y="1225061"/>
              <a:ext cx="1815000" cy="60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1D7E75"/>
                  </a:solidFill>
                  <a:latin typeface="Roboto Medium"/>
                  <a:ea typeface="Roboto Medium"/>
                  <a:cs typeface="Roboto Medium"/>
                  <a:sym typeface="Roboto Medium"/>
                </a:rPr>
                <a:t>Kota dengan penjualan dan jumlah pesanan tertinggi</a:t>
              </a:r>
              <a:endParaRPr sz="1200">
                <a:solidFill>
                  <a:srgbClr val="1D7E75"/>
                </a:solidFill>
                <a:latin typeface="Roboto Medium"/>
                <a:ea typeface="Roboto Medium"/>
                <a:cs typeface="Roboto Medium"/>
                <a:sym typeface="Roboto Medium"/>
              </a:endParaRPr>
            </a:p>
          </p:txBody>
        </p:sp>
        <p:sp>
          <p:nvSpPr>
            <p:cNvPr id="222" name="Google Shape;222;p34"/>
            <p:cNvSpPr/>
            <p:nvPr/>
          </p:nvSpPr>
          <p:spPr>
            <a:xfrm>
              <a:off x="1225999" y="1744115"/>
              <a:ext cx="1815000" cy="829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a:solidFill>
                    <a:srgbClr val="1D7E75"/>
                  </a:solidFill>
                  <a:latin typeface="Roboto"/>
                  <a:ea typeface="Roboto"/>
                  <a:cs typeface="Roboto"/>
                  <a:sym typeface="Roboto"/>
                </a:rPr>
                <a:t>Top 5 sales: Washington, Houston, San Diego, Atlanta, Sacramento.</a:t>
              </a:r>
              <a:endParaRPr sz="900">
                <a:solidFill>
                  <a:srgbClr val="1D7E75"/>
                </a:solidFill>
                <a:latin typeface="Roboto"/>
                <a:ea typeface="Roboto"/>
                <a:cs typeface="Roboto"/>
                <a:sym typeface="Roboto"/>
              </a:endParaRPr>
            </a:p>
            <a:p>
              <a:pPr marL="0" lvl="0" indent="0" algn="l" rtl="0">
                <a:lnSpc>
                  <a:spcPct val="115000"/>
                </a:lnSpc>
                <a:spcBef>
                  <a:spcPts val="0"/>
                </a:spcBef>
                <a:spcAft>
                  <a:spcPts val="0"/>
                </a:spcAft>
                <a:buNone/>
              </a:pPr>
              <a:r>
                <a:rPr lang="en" sz="900">
                  <a:solidFill>
                    <a:srgbClr val="1D7E75"/>
                  </a:solidFill>
                  <a:latin typeface="Roboto"/>
                  <a:ea typeface="Roboto"/>
                  <a:cs typeface="Roboto"/>
                  <a:sym typeface="Roboto"/>
                </a:rPr>
                <a:t>Top 5 order: Washington, Houston, Sacramento, San Diego, Albany (Australia).</a:t>
              </a:r>
              <a:endParaRPr sz="900">
                <a:solidFill>
                  <a:srgbClr val="1D7E75"/>
                </a:solidFill>
                <a:latin typeface="Roboto"/>
                <a:ea typeface="Roboto"/>
                <a:cs typeface="Roboto"/>
                <a:sym typeface="Roboto"/>
              </a:endParaRPr>
            </a:p>
            <a:p>
              <a:pPr marL="0" lvl="0" indent="0" algn="l" rtl="0">
                <a:lnSpc>
                  <a:spcPct val="115000"/>
                </a:lnSpc>
                <a:spcBef>
                  <a:spcPts val="0"/>
                </a:spcBef>
                <a:spcAft>
                  <a:spcPts val="0"/>
                </a:spcAft>
                <a:buNone/>
              </a:pPr>
              <a:endParaRPr sz="900">
                <a:solidFill>
                  <a:srgbClr val="1D7E75"/>
                </a:solidFill>
                <a:latin typeface="Roboto"/>
                <a:ea typeface="Roboto"/>
                <a:cs typeface="Roboto"/>
                <a:sym typeface="Roboto"/>
              </a:endParaRPr>
            </a:p>
          </p:txBody>
        </p:sp>
        <p:sp>
          <p:nvSpPr>
            <p:cNvPr id="223" name="Google Shape;223;p34"/>
            <p:cNvSpPr/>
            <p:nvPr/>
          </p:nvSpPr>
          <p:spPr>
            <a:xfrm>
              <a:off x="1233850" y="470600"/>
              <a:ext cx="1815000" cy="67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900" b="1">
                  <a:solidFill>
                    <a:srgbClr val="1D7E75"/>
                  </a:solidFill>
                  <a:latin typeface="Roboto"/>
                  <a:ea typeface="Roboto"/>
                  <a:cs typeface="Roboto"/>
                  <a:sym typeface="Roboto"/>
                </a:rPr>
                <a:t>Washington</a:t>
              </a:r>
              <a:endParaRPr sz="2900">
                <a:solidFill>
                  <a:srgbClr val="1D7E75"/>
                </a:solidFill>
                <a:latin typeface="Roboto Thin"/>
                <a:ea typeface="Roboto Thin"/>
                <a:cs typeface="Roboto Thin"/>
                <a:sym typeface="Roboto Thin"/>
              </a:endParaRPr>
            </a:p>
          </p:txBody>
        </p:sp>
        <p:sp>
          <p:nvSpPr>
            <p:cNvPr id="224" name="Google Shape;224;p34"/>
            <p:cNvSpPr/>
            <p:nvPr/>
          </p:nvSpPr>
          <p:spPr>
            <a:xfrm rot="5400000">
              <a:off x="1938871" y="2785391"/>
              <a:ext cx="389100" cy="278100"/>
            </a:xfrm>
            <a:prstGeom prst="rightArrow">
              <a:avLst>
                <a:gd name="adj1" fmla="val 34239"/>
                <a:gd name="adj2" fmla="val 5703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4"/>
            <p:cNvSpPr/>
            <p:nvPr/>
          </p:nvSpPr>
          <p:spPr>
            <a:xfrm>
              <a:off x="1118308" y="3172455"/>
              <a:ext cx="2030400" cy="1085400"/>
            </a:xfrm>
            <a:prstGeom prst="rect">
              <a:avLst/>
            </a:prstGeom>
            <a:noFill/>
            <a:ln>
              <a:noFill/>
            </a:ln>
          </p:spPr>
          <p:txBody>
            <a:bodyPr spcFirstLastPara="1" wrap="square" lIns="91425" tIns="91425" rIns="91425" bIns="91425" anchor="t" anchorCtr="0">
              <a:noAutofit/>
            </a:bodyPr>
            <a:lstStyle/>
            <a:p>
              <a:pPr marL="457200" lvl="0" indent="-279400" algn="l" rtl="0">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Pelanggan berasal dari region Amerika Utara, Amerika Selatan, Eropa, Australia, dan hanya satu kota dari Afrika.</a:t>
              </a:r>
              <a:endParaRPr sz="800">
                <a:solidFill>
                  <a:srgbClr val="FFFFFF"/>
                </a:solidFill>
                <a:latin typeface="Roboto"/>
                <a:ea typeface="Roboto"/>
                <a:cs typeface="Roboto"/>
                <a:sym typeface="Roboto"/>
              </a:endParaRPr>
            </a:p>
            <a:p>
              <a:pPr marL="457200" lvl="0" indent="-279400" algn="l" rtl="0">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Mayoritas berasal dari Amerika Utara</a:t>
              </a:r>
              <a:endParaRPr sz="800">
                <a:solidFill>
                  <a:srgbClr val="FFFFFF"/>
                </a:solidFill>
                <a:latin typeface="Roboto"/>
                <a:ea typeface="Roboto"/>
                <a:cs typeface="Roboto"/>
                <a:sym typeface="Roboto"/>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35"/>
          <p:cNvPicPr preferRelativeResize="0"/>
          <p:nvPr/>
        </p:nvPicPr>
        <p:blipFill>
          <a:blip r:embed="rId3">
            <a:alphaModFix amt="5000"/>
          </a:blip>
          <a:stretch>
            <a:fillRect/>
          </a:stretch>
        </p:blipFill>
        <p:spPr>
          <a:xfrm>
            <a:off x="0" y="0"/>
            <a:ext cx="9144001" cy="5143501"/>
          </a:xfrm>
          <a:prstGeom prst="rect">
            <a:avLst/>
          </a:prstGeom>
          <a:noFill/>
          <a:ln>
            <a:noFill/>
          </a:ln>
        </p:spPr>
      </p:pic>
      <p:pic>
        <p:nvPicPr>
          <p:cNvPr id="231" name="Google Shape;231;p35"/>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232" name="Google Shape;232;p35"/>
          <p:cNvSpPr txBox="1">
            <a:spLocks noGrp="1"/>
          </p:cNvSpPr>
          <p:nvPr>
            <p:ph type="title" idx="4294967295"/>
          </p:nvPr>
        </p:nvSpPr>
        <p:spPr>
          <a:xfrm>
            <a:off x="265500" y="291200"/>
            <a:ext cx="4045200" cy="747900"/>
          </a:xfrm>
          <a:prstGeom prst="rect">
            <a:avLst/>
          </a:prstGeom>
        </p:spPr>
        <p:txBody>
          <a:bodyPr spcFirstLastPara="1" wrap="square" lIns="91425" tIns="91425" rIns="91425" bIns="91425" anchor="ctr" anchorCtr="0">
            <a:normAutofit/>
          </a:bodyPr>
          <a:lstStyle/>
          <a:p>
            <a:pPr marL="0" lvl="0" indent="0" algn="just" rtl="0">
              <a:spcBef>
                <a:spcPts val="0"/>
              </a:spcBef>
              <a:spcAft>
                <a:spcPts val="0"/>
              </a:spcAft>
              <a:buClr>
                <a:schemeClr val="dk1"/>
              </a:buClr>
              <a:buSzPts val="1100"/>
              <a:buFont typeface="Arial"/>
              <a:buNone/>
            </a:pPr>
            <a:r>
              <a:rPr lang="en" sz="2650" b="1">
                <a:latin typeface="Rubik"/>
                <a:ea typeface="Rubik"/>
                <a:cs typeface="Rubik"/>
                <a:sym typeface="Rubik"/>
              </a:rPr>
              <a:t>Rekomendasi</a:t>
            </a:r>
            <a:endParaRPr sz="1400">
              <a:latin typeface="Rubik"/>
              <a:ea typeface="Rubik"/>
              <a:cs typeface="Rubik"/>
              <a:sym typeface="Rubik"/>
            </a:endParaRPr>
          </a:p>
        </p:txBody>
      </p:sp>
      <p:sp>
        <p:nvSpPr>
          <p:cNvPr id="233" name="Google Shape;233;p35"/>
          <p:cNvSpPr txBox="1"/>
          <p:nvPr/>
        </p:nvSpPr>
        <p:spPr>
          <a:xfrm>
            <a:off x="311700" y="1039100"/>
            <a:ext cx="3204300" cy="3640800"/>
          </a:xfrm>
          <a:prstGeom prst="rect">
            <a:avLst/>
          </a:prstGeom>
          <a:noFill/>
          <a:ln>
            <a:noFill/>
          </a:ln>
        </p:spPr>
        <p:txBody>
          <a:bodyPr spcFirstLastPara="1" wrap="square" lIns="91425" tIns="91425" rIns="91425" bIns="91425" anchor="t" anchorCtr="0">
            <a:noAutofit/>
          </a:bodyPr>
          <a:lstStyle/>
          <a:p>
            <a:pPr marL="457200" lvl="0" indent="0" algn="l" rtl="0">
              <a:lnSpc>
                <a:spcPct val="105000"/>
              </a:lnSpc>
              <a:spcBef>
                <a:spcPts val="0"/>
              </a:spcBef>
              <a:spcAft>
                <a:spcPts val="1200"/>
              </a:spcAft>
              <a:buNone/>
            </a:pPr>
            <a:endParaRPr sz="1240">
              <a:solidFill>
                <a:srgbClr val="595959"/>
              </a:solidFill>
              <a:latin typeface="Rubik"/>
              <a:ea typeface="Rubik"/>
              <a:cs typeface="Rubik"/>
              <a:sym typeface="Rubik"/>
            </a:endParaRPr>
          </a:p>
        </p:txBody>
      </p:sp>
      <p:sp>
        <p:nvSpPr>
          <p:cNvPr id="234" name="Google Shape;234;p35"/>
          <p:cNvSpPr txBox="1"/>
          <p:nvPr/>
        </p:nvSpPr>
        <p:spPr>
          <a:xfrm>
            <a:off x="311700" y="1039100"/>
            <a:ext cx="6306300" cy="3640800"/>
          </a:xfrm>
          <a:prstGeom prst="rect">
            <a:avLst/>
          </a:prstGeom>
          <a:noFill/>
          <a:ln>
            <a:noFill/>
          </a:ln>
        </p:spPr>
        <p:txBody>
          <a:bodyPr spcFirstLastPara="1" wrap="square" lIns="91425" tIns="91425" rIns="91425" bIns="91425" anchor="t" anchorCtr="0">
            <a:noAutofit/>
          </a:bodyPr>
          <a:lstStyle/>
          <a:p>
            <a:pPr marL="0" lvl="0" indent="0" algn="just" rtl="0">
              <a:lnSpc>
                <a:spcPct val="105000"/>
              </a:lnSpc>
              <a:spcBef>
                <a:spcPts val="0"/>
              </a:spcBef>
              <a:spcAft>
                <a:spcPts val="0"/>
              </a:spcAft>
              <a:buNone/>
            </a:pPr>
            <a:r>
              <a:rPr lang="en" sz="1040">
                <a:solidFill>
                  <a:srgbClr val="595959"/>
                </a:solidFill>
                <a:latin typeface="Rubik"/>
                <a:ea typeface="Rubik"/>
                <a:cs typeface="Rubik"/>
                <a:sym typeface="Rubik"/>
              </a:rPr>
              <a:t>Secara keseluruhan tren kinerja penjualan menunjukkan penurunan, sehingga saya mengusulkan perusahaan untuk mengevaluasi ulang strategi penjualan saat ini. Meskipun kategori produk utama yaitu robot dan drone memberikan kontribusi yang signifikan terhadap penjualan, ketergantungan pada kategori tertentu lebih berisiko bagi perusahaan. </a:t>
            </a:r>
            <a:endParaRPr sz="1040">
              <a:solidFill>
                <a:srgbClr val="595959"/>
              </a:solidFill>
              <a:latin typeface="Rubik"/>
              <a:ea typeface="Rubik"/>
              <a:cs typeface="Rubik"/>
              <a:sym typeface="Rubik"/>
            </a:endParaRPr>
          </a:p>
          <a:p>
            <a:pPr marL="0" lvl="0" indent="0" algn="just" rtl="0">
              <a:lnSpc>
                <a:spcPct val="105000"/>
              </a:lnSpc>
              <a:spcBef>
                <a:spcPts val="0"/>
              </a:spcBef>
              <a:spcAft>
                <a:spcPts val="0"/>
              </a:spcAft>
              <a:buNone/>
            </a:pPr>
            <a:endParaRPr sz="1040">
              <a:solidFill>
                <a:srgbClr val="595959"/>
              </a:solidFill>
              <a:latin typeface="Rubik"/>
              <a:ea typeface="Rubik"/>
              <a:cs typeface="Rubik"/>
              <a:sym typeface="Rubik"/>
            </a:endParaRPr>
          </a:p>
          <a:p>
            <a:pPr marL="0" lvl="0" indent="0" algn="just" rtl="0">
              <a:lnSpc>
                <a:spcPct val="100000"/>
              </a:lnSpc>
              <a:spcBef>
                <a:spcPts val="0"/>
              </a:spcBef>
              <a:spcAft>
                <a:spcPts val="0"/>
              </a:spcAft>
              <a:buNone/>
            </a:pPr>
            <a:r>
              <a:rPr lang="en" sz="1040" b="1">
                <a:solidFill>
                  <a:srgbClr val="0796A1"/>
                </a:solidFill>
                <a:latin typeface="Rubik"/>
                <a:ea typeface="Rubik"/>
                <a:cs typeface="Rubik"/>
                <a:sym typeface="Rubik"/>
              </a:rPr>
              <a:t>Diversifikasi produk</a:t>
            </a:r>
            <a:endParaRPr sz="1040" b="1">
              <a:solidFill>
                <a:srgbClr val="0796A1"/>
              </a:solidFill>
              <a:latin typeface="Rubik"/>
              <a:ea typeface="Rubik"/>
              <a:cs typeface="Rubik"/>
              <a:sym typeface="Rubik"/>
            </a:endParaRPr>
          </a:p>
          <a:p>
            <a:pPr marL="0" lvl="0" indent="0" algn="just" rtl="0">
              <a:lnSpc>
                <a:spcPct val="105000"/>
              </a:lnSpc>
              <a:spcBef>
                <a:spcPts val="0"/>
              </a:spcBef>
              <a:spcAft>
                <a:spcPts val="0"/>
              </a:spcAft>
              <a:buNone/>
            </a:pPr>
            <a:r>
              <a:rPr lang="en" sz="1040">
                <a:solidFill>
                  <a:srgbClr val="595959"/>
                </a:solidFill>
                <a:latin typeface="Rubik"/>
                <a:ea typeface="Rubik"/>
                <a:cs typeface="Rubik"/>
                <a:sym typeface="Rubik"/>
              </a:rPr>
              <a:t>Perusahaan berpeluang melakukan diversifikasi produk dengan memperkenalkan produk baru atau memperluas kategori produk untuk memperluas basis pelanggan dan mengeksplorasi pasar baru untuk mengurangi dampak fluktuasi pada kategori produk. Juga meningkatkan penjualan dari produk </a:t>
            </a:r>
            <a:r>
              <a:rPr lang="en" sz="1040" i="1">
                <a:solidFill>
                  <a:srgbClr val="595959"/>
                </a:solidFill>
                <a:latin typeface="Rubik"/>
                <a:ea typeface="Rubik"/>
                <a:cs typeface="Rubik"/>
                <a:sym typeface="Rubik"/>
              </a:rPr>
              <a:t>existing</a:t>
            </a:r>
            <a:r>
              <a:rPr lang="en" sz="1040">
                <a:solidFill>
                  <a:srgbClr val="595959"/>
                </a:solidFill>
                <a:latin typeface="Rubik"/>
                <a:ea typeface="Rubik"/>
                <a:cs typeface="Rubik"/>
                <a:sym typeface="Rubik"/>
              </a:rPr>
              <a:t>: ebook, training video, dan blueprints untuk menghindari ketidakseimbangan dari penjualan per kategori.</a:t>
            </a:r>
            <a:endParaRPr sz="1040">
              <a:solidFill>
                <a:srgbClr val="595959"/>
              </a:solidFill>
              <a:latin typeface="Rubik"/>
              <a:ea typeface="Rubik"/>
              <a:cs typeface="Rubik"/>
              <a:sym typeface="Rubik"/>
            </a:endParaRPr>
          </a:p>
          <a:p>
            <a:pPr marL="0" lvl="0" indent="0" algn="just" rtl="0">
              <a:lnSpc>
                <a:spcPct val="105000"/>
              </a:lnSpc>
              <a:spcBef>
                <a:spcPts val="0"/>
              </a:spcBef>
              <a:spcAft>
                <a:spcPts val="0"/>
              </a:spcAft>
              <a:buNone/>
            </a:pPr>
            <a:r>
              <a:rPr lang="en" sz="1040" b="1">
                <a:solidFill>
                  <a:srgbClr val="019FAB"/>
                </a:solidFill>
                <a:latin typeface="Rubik"/>
                <a:ea typeface="Rubik"/>
                <a:cs typeface="Rubik"/>
                <a:sym typeface="Rubik"/>
              </a:rPr>
              <a:t>Ekspansi pasar</a:t>
            </a:r>
            <a:endParaRPr sz="1040" b="1">
              <a:solidFill>
                <a:srgbClr val="019FAB"/>
              </a:solidFill>
              <a:latin typeface="Rubik"/>
              <a:ea typeface="Rubik"/>
              <a:cs typeface="Rubik"/>
              <a:sym typeface="Rubik"/>
            </a:endParaRPr>
          </a:p>
          <a:p>
            <a:pPr marL="0" lvl="0" indent="0" algn="just" rtl="0">
              <a:lnSpc>
                <a:spcPct val="105000"/>
              </a:lnSpc>
              <a:spcBef>
                <a:spcPts val="0"/>
              </a:spcBef>
              <a:spcAft>
                <a:spcPts val="0"/>
              </a:spcAft>
              <a:buNone/>
            </a:pPr>
            <a:r>
              <a:rPr lang="en" sz="1040">
                <a:solidFill>
                  <a:srgbClr val="595959"/>
                </a:solidFill>
                <a:latin typeface="Rubik"/>
                <a:ea typeface="Rubik"/>
                <a:cs typeface="Rubik"/>
                <a:sym typeface="Rubik"/>
              </a:rPr>
              <a:t>Mengingat sebagian besar pelanggan berasal dari Amerika Utara, Amerika Selatan, Eropa, dan Australia, perusahaan perlu mempertimbangkan strategi untuk menembus region pasar baru, seperti Afrika atau Asia, untuk menjangkau segmen pelanggan baru dan meningkatkan potensi penjualan. Selain itu juga meningkatkan penjualan dan jumlah kuantitas di kota-kota di luar 5 kota teratas untuk diversifikasi pasar.</a:t>
            </a:r>
            <a:endParaRPr sz="1040">
              <a:solidFill>
                <a:srgbClr val="595959"/>
              </a:solidFill>
              <a:latin typeface="Rubik"/>
              <a:ea typeface="Rubik"/>
              <a:cs typeface="Rubik"/>
              <a:sym typeface="Rubik"/>
            </a:endParaRPr>
          </a:p>
          <a:p>
            <a:pPr marL="0" lvl="0" indent="0" algn="just" rtl="0">
              <a:lnSpc>
                <a:spcPct val="105000"/>
              </a:lnSpc>
              <a:spcBef>
                <a:spcPts val="0"/>
              </a:spcBef>
              <a:spcAft>
                <a:spcPts val="0"/>
              </a:spcAft>
              <a:buClr>
                <a:schemeClr val="dk1"/>
              </a:buClr>
              <a:buSzPts val="1100"/>
              <a:buFont typeface="Arial"/>
              <a:buNone/>
            </a:pPr>
            <a:r>
              <a:rPr lang="en" sz="1040" b="1">
                <a:solidFill>
                  <a:srgbClr val="019FAB"/>
                </a:solidFill>
                <a:latin typeface="Rubik"/>
                <a:ea typeface="Rubik"/>
                <a:cs typeface="Rubik"/>
                <a:sym typeface="Rubik"/>
              </a:rPr>
              <a:t>Retensi pelanggan</a:t>
            </a:r>
            <a:endParaRPr sz="1040" b="1">
              <a:solidFill>
                <a:srgbClr val="019FAB"/>
              </a:solidFill>
              <a:latin typeface="Rubik"/>
              <a:ea typeface="Rubik"/>
              <a:cs typeface="Rubik"/>
              <a:sym typeface="Rubik"/>
            </a:endParaRPr>
          </a:p>
          <a:p>
            <a:pPr marL="0" lvl="0" indent="0" algn="just" rtl="0">
              <a:lnSpc>
                <a:spcPct val="105000"/>
              </a:lnSpc>
              <a:spcBef>
                <a:spcPts val="0"/>
              </a:spcBef>
              <a:spcAft>
                <a:spcPts val="0"/>
              </a:spcAft>
              <a:buNone/>
            </a:pPr>
            <a:r>
              <a:rPr lang="en" sz="1040">
                <a:solidFill>
                  <a:srgbClr val="595959"/>
                </a:solidFill>
                <a:latin typeface="Rubik"/>
                <a:ea typeface="Rubik"/>
                <a:cs typeface="Rubik"/>
                <a:sym typeface="Rubik"/>
              </a:rPr>
              <a:t>Perusahaan memiliki jumlah pelanggan unik yang signifikan, sehingga perlu fokus pada strategi untuk meningkatkan retensi pelanggan dan loyalitas melalui personalisasi pemasaran, peningkatan layanan pelanggan, dan program loyalitas. Juga perlu mempertimbangkan untuk melakukan analisis segmentasi pelanggan untuk lebih memahami karakteristik dan preferensi dari segmen pelanggan yang berbeda dan mengimplementasikan kampanye dan promosi sesuai target segmen.</a:t>
            </a:r>
            <a:endParaRPr sz="1040">
              <a:solidFill>
                <a:srgbClr val="595959"/>
              </a:solidFill>
              <a:latin typeface="Rubik"/>
              <a:ea typeface="Rubik"/>
              <a:cs typeface="Rubik"/>
              <a:sym typeface="Rubik"/>
            </a:endParaRPr>
          </a:p>
          <a:p>
            <a:pPr marL="0" lvl="0" indent="0" algn="just" rtl="0">
              <a:lnSpc>
                <a:spcPct val="105000"/>
              </a:lnSpc>
              <a:spcBef>
                <a:spcPts val="1200"/>
              </a:spcBef>
              <a:spcAft>
                <a:spcPts val="1200"/>
              </a:spcAft>
              <a:buNone/>
            </a:pPr>
            <a:endParaRPr sz="1040">
              <a:solidFill>
                <a:srgbClr val="595959"/>
              </a:solidFill>
              <a:latin typeface="Rubik"/>
              <a:ea typeface="Rubik"/>
              <a:cs typeface="Rubik"/>
              <a:sym typeface="Rubik"/>
            </a:endParaRPr>
          </a:p>
        </p:txBody>
      </p:sp>
      <p:pic>
        <p:nvPicPr>
          <p:cNvPr id="235" name="Google Shape;235;p35"/>
          <p:cNvPicPr preferRelativeResize="0"/>
          <p:nvPr/>
        </p:nvPicPr>
        <p:blipFill>
          <a:blip r:embed="rId5">
            <a:alphaModFix amt="62000"/>
          </a:blip>
          <a:stretch>
            <a:fillRect/>
          </a:stretch>
        </p:blipFill>
        <p:spPr>
          <a:xfrm>
            <a:off x="6253675" y="2253175"/>
            <a:ext cx="2890325" cy="2890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19FAB"/>
        </a:solidFill>
        <a:effectLst/>
      </p:bgPr>
    </p:bg>
    <p:spTree>
      <p:nvGrpSpPr>
        <p:cNvPr id="1" name="Shape 239"/>
        <p:cNvGrpSpPr/>
        <p:nvPr/>
      </p:nvGrpSpPr>
      <p:grpSpPr>
        <a:xfrm>
          <a:off x="0" y="0"/>
          <a:ext cx="0" cy="0"/>
          <a:chOff x="0" y="0"/>
          <a:chExt cx="0" cy="0"/>
        </a:xfrm>
      </p:grpSpPr>
      <p:pic>
        <p:nvPicPr>
          <p:cNvPr id="240" name="Google Shape;240;p36"/>
          <p:cNvPicPr preferRelativeResize="0"/>
          <p:nvPr/>
        </p:nvPicPr>
        <p:blipFill>
          <a:blip r:embed="rId3">
            <a:alphaModFix amt="10000"/>
          </a:blip>
          <a:stretch>
            <a:fillRect/>
          </a:stretch>
        </p:blipFill>
        <p:spPr>
          <a:xfrm>
            <a:off x="0" y="0"/>
            <a:ext cx="9144001" cy="5143501"/>
          </a:xfrm>
          <a:prstGeom prst="rect">
            <a:avLst/>
          </a:prstGeom>
          <a:noFill/>
          <a:ln>
            <a:noFill/>
          </a:ln>
        </p:spPr>
      </p:pic>
      <p:pic>
        <p:nvPicPr>
          <p:cNvPr id="241" name="Google Shape;241;p36"/>
          <p:cNvPicPr preferRelativeResize="0"/>
          <p:nvPr/>
        </p:nvPicPr>
        <p:blipFill>
          <a:blip r:embed="rId4">
            <a:alphaModFix/>
          </a:blip>
          <a:stretch>
            <a:fillRect/>
          </a:stretch>
        </p:blipFill>
        <p:spPr>
          <a:xfrm>
            <a:off x="4871775" y="4274900"/>
            <a:ext cx="1979500" cy="593850"/>
          </a:xfrm>
          <a:prstGeom prst="rect">
            <a:avLst/>
          </a:prstGeom>
          <a:noFill/>
          <a:ln>
            <a:noFill/>
          </a:ln>
        </p:spPr>
      </p:pic>
      <p:pic>
        <p:nvPicPr>
          <p:cNvPr id="242" name="Google Shape;242;p36"/>
          <p:cNvPicPr preferRelativeResize="0"/>
          <p:nvPr/>
        </p:nvPicPr>
        <p:blipFill rotWithShape="1">
          <a:blip r:embed="rId5">
            <a:alphaModFix/>
          </a:blip>
          <a:srcRect/>
          <a:stretch/>
        </p:blipFill>
        <p:spPr>
          <a:xfrm>
            <a:off x="2895425" y="4262625"/>
            <a:ext cx="1399901" cy="541300"/>
          </a:xfrm>
          <a:prstGeom prst="rect">
            <a:avLst/>
          </a:prstGeom>
          <a:noFill/>
          <a:ln>
            <a:noFill/>
          </a:ln>
        </p:spPr>
      </p:pic>
      <p:sp>
        <p:nvSpPr>
          <p:cNvPr id="243" name="Google Shape;243;p36"/>
          <p:cNvSpPr txBox="1"/>
          <p:nvPr/>
        </p:nvSpPr>
        <p:spPr>
          <a:xfrm>
            <a:off x="2376000" y="1939850"/>
            <a:ext cx="4392000" cy="877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4500" b="1">
                <a:solidFill>
                  <a:schemeClr val="lt1"/>
                </a:solidFill>
                <a:latin typeface="Rubik"/>
                <a:ea typeface="Rubik"/>
                <a:cs typeface="Rubik"/>
                <a:sym typeface="Rubik"/>
              </a:rPr>
              <a:t>Terima kasih</a:t>
            </a:r>
            <a:endParaRPr sz="2000">
              <a:solidFill>
                <a:srgbClr val="17A6B1"/>
              </a:solidFill>
              <a:latin typeface="Rubik"/>
              <a:ea typeface="Rubik"/>
              <a:cs typeface="Rubik"/>
              <a:sym typeface="Rubik"/>
            </a:endParaRPr>
          </a:p>
        </p:txBody>
      </p:sp>
      <p:sp>
        <p:nvSpPr>
          <p:cNvPr id="244" name="Google Shape;244;p36"/>
          <p:cNvSpPr txBox="1"/>
          <p:nvPr/>
        </p:nvSpPr>
        <p:spPr>
          <a:xfrm>
            <a:off x="4314750" y="4248575"/>
            <a:ext cx="457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lt1"/>
                </a:solidFill>
                <a:latin typeface="Rubik SemiBold"/>
                <a:ea typeface="Rubik SemiBold"/>
                <a:cs typeface="Rubik SemiBold"/>
                <a:sym typeface="Rubik SemiBold"/>
              </a:rPr>
              <a:t>X</a:t>
            </a:r>
            <a:endParaRPr sz="3000">
              <a:solidFill>
                <a:schemeClr val="lt1"/>
              </a:solidFill>
              <a:latin typeface="Rubik SemiBold"/>
              <a:ea typeface="Rubik SemiBold"/>
              <a:cs typeface="Rubik SemiBold"/>
              <a:sym typeface="Rubik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Google Shape;249;p37"/>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250" name="Google Shape;250;p37"/>
          <p:cNvSpPr txBox="1"/>
          <p:nvPr/>
        </p:nvSpPr>
        <p:spPr>
          <a:xfrm>
            <a:off x="340500" y="1899838"/>
            <a:ext cx="8463000" cy="877200"/>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4500" b="1">
                <a:latin typeface="Rubik"/>
                <a:ea typeface="Rubik"/>
                <a:cs typeface="Rubik"/>
                <a:sym typeface="Rubik"/>
              </a:rPr>
              <a:t>Links</a:t>
            </a:r>
            <a:endParaRPr sz="4500" b="1">
              <a:latin typeface="Rubik"/>
              <a:ea typeface="Rubik"/>
              <a:cs typeface="Rubik"/>
              <a:sym typeface="Rubik"/>
            </a:endParaRPr>
          </a:p>
        </p:txBody>
      </p:sp>
      <p:pic>
        <p:nvPicPr>
          <p:cNvPr id="251" name="Google Shape;251;p37"/>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252" name="Google Shape;252;p37"/>
          <p:cNvSpPr txBox="1"/>
          <p:nvPr/>
        </p:nvSpPr>
        <p:spPr>
          <a:xfrm>
            <a:off x="340500" y="2843463"/>
            <a:ext cx="83769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Rubik"/>
                <a:ea typeface="Rubik"/>
                <a:cs typeface="Rubik"/>
                <a:sym typeface="Rubik"/>
              </a:rPr>
              <a:t>Project Github: </a:t>
            </a:r>
            <a:r>
              <a:rPr lang="en" u="sng">
                <a:solidFill>
                  <a:schemeClr val="hlink"/>
                </a:solidFill>
                <a:latin typeface="Rubik"/>
                <a:ea typeface="Rubik"/>
                <a:cs typeface="Rubik"/>
                <a:sym typeface="Rubik"/>
                <a:hlinkClick r:id="rId5"/>
              </a:rPr>
              <a:t>Link</a:t>
            </a:r>
            <a:endParaRPr>
              <a:latin typeface="Rubik"/>
              <a:ea typeface="Rubik"/>
              <a:cs typeface="Rubik"/>
              <a:sym typeface="Rubik"/>
            </a:endParaRPr>
          </a:p>
          <a:p>
            <a:pPr marL="0" lvl="0" indent="0" algn="ctr" rtl="0">
              <a:spcBef>
                <a:spcPts val="0"/>
              </a:spcBef>
              <a:spcAft>
                <a:spcPts val="0"/>
              </a:spcAft>
              <a:buNone/>
            </a:pPr>
            <a:r>
              <a:rPr lang="en">
                <a:latin typeface="Rubik"/>
                <a:ea typeface="Rubik"/>
                <a:cs typeface="Rubik"/>
                <a:sym typeface="Rubik"/>
              </a:rPr>
              <a:t>Looker Studio: </a:t>
            </a:r>
            <a:r>
              <a:rPr lang="en" u="sng">
                <a:solidFill>
                  <a:schemeClr val="hlink"/>
                </a:solidFill>
                <a:latin typeface="Rubik"/>
                <a:ea typeface="Rubik"/>
                <a:cs typeface="Rubik"/>
                <a:sym typeface="Rubik"/>
                <a:hlinkClick r:id="rId6"/>
              </a:rPr>
              <a:t>Link</a:t>
            </a:r>
            <a:endParaRPr>
              <a:latin typeface="Rubik"/>
              <a:ea typeface="Rubik"/>
              <a:cs typeface="Rubik"/>
              <a:sym typeface="Rubik"/>
            </a:endParaRPr>
          </a:p>
          <a:p>
            <a:pPr marL="0" lvl="0" indent="0" algn="ctr" rtl="0">
              <a:spcBef>
                <a:spcPts val="0"/>
              </a:spcBef>
              <a:spcAft>
                <a:spcPts val="0"/>
              </a:spcAft>
              <a:buNone/>
            </a:pPr>
            <a:r>
              <a:rPr lang="en">
                <a:latin typeface="Rubik"/>
                <a:ea typeface="Rubik"/>
                <a:cs typeface="Rubik"/>
                <a:sym typeface="Rubik"/>
              </a:rPr>
              <a:t>BigQuery: </a:t>
            </a:r>
            <a:r>
              <a:rPr lang="en" u="sng">
                <a:solidFill>
                  <a:schemeClr val="hlink"/>
                </a:solidFill>
                <a:latin typeface="Rubik"/>
                <a:ea typeface="Rubik"/>
                <a:cs typeface="Rubik"/>
                <a:sym typeface="Rubik"/>
                <a:hlinkClick r:id="rId7"/>
              </a:rPr>
              <a:t>Link</a:t>
            </a:r>
            <a:endParaRPr>
              <a:latin typeface="Rubik"/>
              <a:ea typeface="Rubik"/>
              <a:cs typeface="Rubik"/>
              <a:sym typeface="Rubik"/>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p38"/>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258" name="Google Shape;258;p38"/>
          <p:cNvSpPr txBox="1"/>
          <p:nvPr/>
        </p:nvSpPr>
        <p:spPr>
          <a:xfrm>
            <a:off x="340500" y="1899838"/>
            <a:ext cx="8463000" cy="954300"/>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5000" b="1">
                <a:latin typeface="Rubik"/>
                <a:ea typeface="Rubik"/>
                <a:cs typeface="Rubik"/>
                <a:sym typeface="Rubik"/>
              </a:rPr>
              <a:t>Video Presentasi</a:t>
            </a:r>
            <a:endParaRPr sz="5000" b="1">
              <a:latin typeface="Rubik"/>
              <a:ea typeface="Rubik"/>
              <a:cs typeface="Rubik"/>
              <a:sym typeface="Rubik"/>
            </a:endParaRPr>
          </a:p>
        </p:txBody>
      </p:sp>
      <p:pic>
        <p:nvPicPr>
          <p:cNvPr id="259" name="Google Shape;259;p38"/>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260" name="Google Shape;260;p38"/>
          <p:cNvSpPr txBox="1"/>
          <p:nvPr/>
        </p:nvSpPr>
        <p:spPr>
          <a:xfrm>
            <a:off x="340500" y="2843463"/>
            <a:ext cx="8376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u="sng" dirty="0">
                <a:solidFill>
                  <a:schemeClr val="hlink"/>
                </a:solidFill>
                <a:latin typeface="Rubik"/>
                <a:ea typeface="Rubik"/>
                <a:cs typeface="Rubik"/>
                <a:sym typeface="Rubik"/>
                <a:hlinkClick r:id="rId5"/>
              </a:rPr>
              <a:t>Google Drive Link</a:t>
            </a:r>
            <a:endParaRPr dirty="0">
              <a:latin typeface="Rubik"/>
              <a:ea typeface="Rubik"/>
              <a:cs typeface="Rubik"/>
              <a:sym typeface="Rubik"/>
            </a:endParaRPr>
          </a:p>
          <a:p>
            <a:pPr marL="0" lvl="0" indent="0" algn="ctr" rtl="0">
              <a:spcBef>
                <a:spcPts val="0"/>
              </a:spcBef>
              <a:spcAft>
                <a:spcPts val="0"/>
              </a:spcAft>
              <a:buNone/>
            </a:pPr>
            <a:r>
              <a:rPr lang="en" u="sng" dirty="0">
                <a:solidFill>
                  <a:schemeClr val="hlink"/>
                </a:solidFill>
                <a:latin typeface="Rubik"/>
                <a:ea typeface="Rubik"/>
                <a:cs typeface="Rubik"/>
                <a:sym typeface="Rubik"/>
                <a:hlinkClick r:id="rId6"/>
              </a:rPr>
              <a:t>Youtube Link</a:t>
            </a:r>
            <a:endParaRPr dirty="0">
              <a:latin typeface="Rubik"/>
              <a:ea typeface="Rubik"/>
              <a:cs typeface="Rubik"/>
              <a:sym typeface="Rubik"/>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
        <p:cNvGrpSpPr/>
        <p:nvPr/>
      </p:nvGrpSpPr>
      <p:grpSpPr>
        <a:xfrm>
          <a:off x="0" y="0"/>
          <a:ext cx="0" cy="0"/>
          <a:chOff x="0" y="0"/>
          <a:chExt cx="0" cy="0"/>
        </a:xfrm>
      </p:grpSpPr>
      <p:sp>
        <p:nvSpPr>
          <p:cNvPr id="111" name="Google Shape;111;p26"/>
          <p:cNvSpPr txBox="1">
            <a:spLocks noGrp="1"/>
          </p:cNvSpPr>
          <p:nvPr>
            <p:ph type="title"/>
          </p:nvPr>
        </p:nvSpPr>
        <p:spPr>
          <a:xfrm>
            <a:off x="608850" y="1578275"/>
            <a:ext cx="79263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990"/>
              <a:buNone/>
            </a:pPr>
            <a:r>
              <a:rPr lang="en" sz="3020" b="1">
                <a:solidFill>
                  <a:schemeClr val="lt1"/>
                </a:solidFill>
                <a:latin typeface="Rubik"/>
                <a:ea typeface="Rubik"/>
                <a:cs typeface="Rubik"/>
                <a:sym typeface="Rubik"/>
              </a:rPr>
              <a:t>Pendahuluan</a:t>
            </a:r>
            <a:endParaRPr sz="3020" b="1">
              <a:solidFill>
                <a:schemeClr val="lt1"/>
              </a:solidFill>
              <a:latin typeface="Rubik"/>
              <a:ea typeface="Rubik"/>
              <a:cs typeface="Rubik"/>
              <a:sym typeface="Rubik"/>
            </a:endParaRPr>
          </a:p>
        </p:txBody>
      </p:sp>
      <p:sp>
        <p:nvSpPr>
          <p:cNvPr id="112" name="Google Shape;112;p26"/>
          <p:cNvSpPr txBox="1">
            <a:spLocks noGrp="1"/>
          </p:cNvSpPr>
          <p:nvPr>
            <p:ph type="body" idx="1"/>
          </p:nvPr>
        </p:nvSpPr>
        <p:spPr>
          <a:xfrm>
            <a:off x="1250250" y="2258300"/>
            <a:ext cx="6643500" cy="961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r>
              <a:rPr lang="en" sz="1400">
                <a:solidFill>
                  <a:schemeClr val="lt1"/>
                </a:solidFill>
                <a:latin typeface="Rubik"/>
                <a:ea typeface="Rubik"/>
                <a:cs typeface="Rubik"/>
                <a:sym typeface="Rubik"/>
              </a:rPr>
              <a:t>Presentasi ini dibuat untuk mendemonstrasikan proses dari pembuatan dashboard visualisasi data dari manipulasi data mentah hingga penarikan </a:t>
            </a:r>
            <a:r>
              <a:rPr lang="en" sz="1400" i="1">
                <a:solidFill>
                  <a:schemeClr val="lt1"/>
                </a:solidFill>
                <a:latin typeface="Rubik"/>
                <a:ea typeface="Rubik"/>
                <a:cs typeface="Rubik"/>
                <a:sym typeface="Rubik"/>
              </a:rPr>
              <a:t>insight </a:t>
            </a:r>
            <a:r>
              <a:rPr lang="en" sz="1400">
                <a:solidFill>
                  <a:schemeClr val="lt1"/>
                </a:solidFill>
                <a:latin typeface="Rubik"/>
                <a:ea typeface="Rubik"/>
                <a:cs typeface="Rubik"/>
                <a:sym typeface="Rubik"/>
              </a:rPr>
              <a:t> dan pemberian usulan.</a:t>
            </a:r>
            <a:endParaRPr sz="1400">
              <a:solidFill>
                <a:schemeClr val="lt1"/>
              </a:solidFill>
              <a:latin typeface="Rubik"/>
              <a:ea typeface="Rubik"/>
              <a:cs typeface="Rubik"/>
              <a:sym typeface="Rubik"/>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Google Shape;117;p27"/>
          <p:cNvPicPr preferRelativeResize="0"/>
          <p:nvPr/>
        </p:nvPicPr>
        <p:blipFill>
          <a:blip r:embed="rId3">
            <a:alphaModFix amt="5000"/>
          </a:blip>
          <a:stretch>
            <a:fillRect/>
          </a:stretch>
        </p:blipFill>
        <p:spPr>
          <a:xfrm>
            <a:off x="0" y="0"/>
            <a:ext cx="9144001" cy="5143501"/>
          </a:xfrm>
          <a:prstGeom prst="rect">
            <a:avLst/>
          </a:prstGeom>
          <a:noFill/>
          <a:ln>
            <a:noFill/>
          </a:ln>
        </p:spPr>
      </p:pic>
      <p:pic>
        <p:nvPicPr>
          <p:cNvPr id="118" name="Google Shape;118;p27"/>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19" name="Google Shape;119;p27"/>
          <p:cNvSpPr/>
          <p:nvPr/>
        </p:nvSpPr>
        <p:spPr>
          <a:xfrm>
            <a:off x="0" y="0"/>
            <a:ext cx="4572000" cy="5143500"/>
          </a:xfrm>
          <a:prstGeom prst="rect">
            <a:avLst/>
          </a:prstGeom>
          <a:solidFill>
            <a:srgbClr val="019FAB">
              <a:alpha val="4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7"/>
          <p:cNvSpPr/>
          <p:nvPr/>
        </p:nvSpPr>
        <p:spPr>
          <a:xfrm>
            <a:off x="5095575" y="1100525"/>
            <a:ext cx="28500" cy="5892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7">
            <a:hlinkClick r:id="rId5" action="ppaction://hlinksldjump"/>
          </p:cNvPr>
          <p:cNvSpPr/>
          <p:nvPr/>
        </p:nvSpPr>
        <p:spPr>
          <a:xfrm>
            <a:off x="5000625" y="968450"/>
            <a:ext cx="218400" cy="218400"/>
          </a:xfrm>
          <a:prstGeom prst="ellipse">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7"/>
          <p:cNvSpPr txBox="1"/>
          <p:nvPr/>
        </p:nvSpPr>
        <p:spPr>
          <a:xfrm>
            <a:off x="5294775" y="877550"/>
            <a:ext cx="374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ubik"/>
                <a:ea typeface="Rubik"/>
                <a:cs typeface="Rubik"/>
                <a:sym typeface="Rubik"/>
              </a:rPr>
              <a:t>Manipulasi data</a:t>
            </a:r>
            <a:endParaRPr>
              <a:latin typeface="Rubik"/>
              <a:ea typeface="Rubik"/>
              <a:cs typeface="Rubik"/>
              <a:sym typeface="Rubik"/>
            </a:endParaRPr>
          </a:p>
        </p:txBody>
      </p:sp>
      <p:sp>
        <p:nvSpPr>
          <p:cNvPr id="123" name="Google Shape;123;p27"/>
          <p:cNvSpPr txBox="1"/>
          <p:nvPr/>
        </p:nvSpPr>
        <p:spPr>
          <a:xfrm>
            <a:off x="537850" y="3064350"/>
            <a:ext cx="374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ubik"/>
              <a:ea typeface="Rubik"/>
              <a:cs typeface="Rubik"/>
              <a:sym typeface="Rubik"/>
            </a:endParaRPr>
          </a:p>
        </p:txBody>
      </p:sp>
      <p:sp>
        <p:nvSpPr>
          <p:cNvPr id="124" name="Google Shape;124;p27"/>
          <p:cNvSpPr/>
          <p:nvPr/>
        </p:nvSpPr>
        <p:spPr>
          <a:xfrm>
            <a:off x="5095575" y="1810475"/>
            <a:ext cx="28500" cy="5892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7">
            <a:hlinkClick r:id="rId6" action="ppaction://hlinksldjump"/>
          </p:cNvPr>
          <p:cNvSpPr/>
          <p:nvPr/>
        </p:nvSpPr>
        <p:spPr>
          <a:xfrm>
            <a:off x="5000625" y="1678400"/>
            <a:ext cx="218400" cy="218400"/>
          </a:xfrm>
          <a:prstGeom prst="ellipse">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7"/>
          <p:cNvSpPr txBox="1"/>
          <p:nvPr/>
        </p:nvSpPr>
        <p:spPr>
          <a:xfrm>
            <a:off x="5294775" y="1587500"/>
            <a:ext cx="374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Rubik"/>
                <a:ea typeface="Rubik"/>
                <a:cs typeface="Rubik"/>
                <a:sym typeface="Rubik"/>
              </a:rPr>
              <a:t>Membangun hubungan antar tabel</a:t>
            </a:r>
            <a:endParaRPr>
              <a:latin typeface="Rubik"/>
              <a:ea typeface="Rubik"/>
              <a:cs typeface="Rubik"/>
              <a:sym typeface="Rubik"/>
            </a:endParaRPr>
          </a:p>
        </p:txBody>
      </p:sp>
      <p:sp>
        <p:nvSpPr>
          <p:cNvPr id="127" name="Google Shape;127;p27"/>
          <p:cNvSpPr/>
          <p:nvPr/>
        </p:nvSpPr>
        <p:spPr>
          <a:xfrm>
            <a:off x="5095575" y="2542500"/>
            <a:ext cx="28500" cy="5892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7">
            <a:hlinkClick r:id="rId7" action="ppaction://hlinksldjump"/>
          </p:cNvPr>
          <p:cNvSpPr/>
          <p:nvPr/>
        </p:nvSpPr>
        <p:spPr>
          <a:xfrm>
            <a:off x="5000625" y="2410425"/>
            <a:ext cx="218400" cy="218400"/>
          </a:xfrm>
          <a:prstGeom prst="ellipse">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7"/>
          <p:cNvSpPr txBox="1"/>
          <p:nvPr/>
        </p:nvSpPr>
        <p:spPr>
          <a:xfrm>
            <a:off x="5294775" y="2319525"/>
            <a:ext cx="374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Rubik"/>
                <a:ea typeface="Rubik"/>
                <a:cs typeface="Rubik"/>
                <a:sym typeface="Rubik"/>
              </a:rPr>
              <a:t>Membuat tabel master</a:t>
            </a:r>
            <a:endParaRPr>
              <a:latin typeface="Rubik"/>
              <a:ea typeface="Rubik"/>
              <a:cs typeface="Rubik"/>
              <a:sym typeface="Rubik"/>
            </a:endParaRPr>
          </a:p>
        </p:txBody>
      </p:sp>
      <p:sp>
        <p:nvSpPr>
          <p:cNvPr id="130" name="Google Shape;130;p27"/>
          <p:cNvSpPr/>
          <p:nvPr/>
        </p:nvSpPr>
        <p:spPr>
          <a:xfrm>
            <a:off x="5095575" y="3274525"/>
            <a:ext cx="28500" cy="5892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7">
            <a:hlinkClick r:id="rId8" action="ppaction://hlinksldjump"/>
          </p:cNvPr>
          <p:cNvSpPr/>
          <p:nvPr/>
        </p:nvSpPr>
        <p:spPr>
          <a:xfrm>
            <a:off x="5000625" y="3142450"/>
            <a:ext cx="218400" cy="218400"/>
          </a:xfrm>
          <a:prstGeom prst="ellipse">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7"/>
          <p:cNvSpPr txBox="1"/>
          <p:nvPr/>
        </p:nvSpPr>
        <p:spPr>
          <a:xfrm>
            <a:off x="5294775" y="3051550"/>
            <a:ext cx="374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Rubik"/>
                <a:ea typeface="Rubik"/>
                <a:cs typeface="Rubik"/>
                <a:sym typeface="Rubik"/>
              </a:rPr>
              <a:t>Membangun dashboard</a:t>
            </a:r>
            <a:endParaRPr>
              <a:latin typeface="Rubik"/>
              <a:ea typeface="Rubik"/>
              <a:cs typeface="Rubik"/>
              <a:sym typeface="Rubik"/>
            </a:endParaRPr>
          </a:p>
        </p:txBody>
      </p:sp>
      <p:sp>
        <p:nvSpPr>
          <p:cNvPr id="133" name="Google Shape;133;p27">
            <a:hlinkClick r:id="rId9" action="ppaction://hlinksldjump"/>
          </p:cNvPr>
          <p:cNvSpPr/>
          <p:nvPr/>
        </p:nvSpPr>
        <p:spPr>
          <a:xfrm>
            <a:off x="5000625" y="3874475"/>
            <a:ext cx="218400" cy="218400"/>
          </a:xfrm>
          <a:prstGeom prst="ellipse">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7"/>
          <p:cNvSpPr txBox="1"/>
          <p:nvPr/>
        </p:nvSpPr>
        <p:spPr>
          <a:xfrm>
            <a:off x="5294775" y="3783575"/>
            <a:ext cx="374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solidFill>
                  <a:schemeClr val="dk1"/>
                </a:solidFill>
                <a:latin typeface="Rubik"/>
                <a:ea typeface="Rubik"/>
                <a:cs typeface="Rubik"/>
                <a:sym typeface="Rubik"/>
              </a:rPr>
              <a:t>Insight </a:t>
            </a:r>
            <a:r>
              <a:rPr lang="en">
                <a:solidFill>
                  <a:schemeClr val="dk1"/>
                </a:solidFill>
                <a:latin typeface="Rubik"/>
                <a:ea typeface="Rubik"/>
                <a:cs typeface="Rubik"/>
                <a:sym typeface="Rubik"/>
              </a:rPr>
              <a:t>dan rekomendasi</a:t>
            </a:r>
            <a:endParaRPr>
              <a:latin typeface="Rubik"/>
              <a:ea typeface="Rubik"/>
              <a:cs typeface="Rubik"/>
              <a:sym typeface="Rubik"/>
            </a:endParaRPr>
          </a:p>
        </p:txBody>
      </p:sp>
      <p:sp>
        <p:nvSpPr>
          <p:cNvPr id="135" name="Google Shape;135;p27"/>
          <p:cNvSpPr txBox="1">
            <a:spLocks noGrp="1"/>
          </p:cNvSpPr>
          <p:nvPr>
            <p:ph type="title" idx="4294967295"/>
          </p:nvPr>
        </p:nvSpPr>
        <p:spPr>
          <a:xfrm>
            <a:off x="791250" y="1896675"/>
            <a:ext cx="2989500" cy="1245900"/>
          </a:xfrm>
          <a:prstGeom prst="rect">
            <a:avLst/>
          </a:prstGeom>
        </p:spPr>
        <p:txBody>
          <a:bodyPr spcFirstLastPara="1" wrap="square" lIns="91425" tIns="91425" rIns="91425" bIns="91425" anchor="ctr" anchorCtr="0">
            <a:normAutofit/>
          </a:bodyPr>
          <a:lstStyle/>
          <a:p>
            <a:pPr marL="0" lvl="0" indent="0" algn="just" rtl="0">
              <a:spcBef>
                <a:spcPts val="0"/>
              </a:spcBef>
              <a:spcAft>
                <a:spcPts val="0"/>
              </a:spcAft>
              <a:buClr>
                <a:schemeClr val="dk1"/>
              </a:buClr>
              <a:buSzPts val="1100"/>
              <a:buFont typeface="Arial"/>
              <a:buNone/>
            </a:pPr>
            <a:r>
              <a:rPr lang="en" sz="3350" b="1">
                <a:latin typeface="Rubik"/>
                <a:ea typeface="Rubik"/>
                <a:cs typeface="Rubik"/>
                <a:sym typeface="Rubik"/>
              </a:rPr>
              <a:t>Agenda</a:t>
            </a:r>
            <a:endParaRPr sz="2100">
              <a:latin typeface="Rubik"/>
              <a:ea typeface="Rubik"/>
              <a:cs typeface="Rubik"/>
              <a:sym typeface="Rubi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Google Shape;140;p28"/>
          <p:cNvPicPr preferRelativeResize="0"/>
          <p:nvPr/>
        </p:nvPicPr>
        <p:blipFill>
          <a:blip r:embed="rId3">
            <a:alphaModFix amt="5000"/>
          </a:blip>
          <a:stretch>
            <a:fillRect/>
          </a:stretch>
        </p:blipFill>
        <p:spPr>
          <a:xfrm>
            <a:off x="0" y="0"/>
            <a:ext cx="9144001" cy="5143501"/>
          </a:xfrm>
          <a:prstGeom prst="rect">
            <a:avLst/>
          </a:prstGeom>
          <a:noFill/>
          <a:ln>
            <a:noFill/>
          </a:ln>
        </p:spPr>
      </p:pic>
      <p:pic>
        <p:nvPicPr>
          <p:cNvPr id="141" name="Google Shape;141;p28"/>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42" name="Google Shape;142;p28"/>
          <p:cNvSpPr txBox="1"/>
          <p:nvPr/>
        </p:nvSpPr>
        <p:spPr>
          <a:xfrm>
            <a:off x="297450" y="1127125"/>
            <a:ext cx="8420100" cy="2986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b="1">
                <a:solidFill>
                  <a:srgbClr val="0796A1"/>
                </a:solidFill>
                <a:latin typeface="Rubik"/>
                <a:ea typeface="Rubik"/>
                <a:cs typeface="Rubik"/>
                <a:sym typeface="Rubik"/>
              </a:rPr>
              <a:t>Impor data</a:t>
            </a:r>
            <a:endParaRPr b="1">
              <a:solidFill>
                <a:srgbClr val="0796A1"/>
              </a:solidFill>
              <a:latin typeface="Rubik"/>
              <a:ea typeface="Rubik"/>
              <a:cs typeface="Rubik"/>
              <a:sym typeface="Rubik"/>
            </a:endParaRPr>
          </a:p>
          <a:p>
            <a:pPr marL="0" lvl="0" indent="0" algn="just" rtl="0">
              <a:spcBef>
                <a:spcPts val="0"/>
              </a:spcBef>
              <a:spcAft>
                <a:spcPts val="0"/>
              </a:spcAft>
              <a:buNone/>
            </a:pPr>
            <a:r>
              <a:rPr lang="en">
                <a:solidFill>
                  <a:schemeClr val="dk2"/>
                </a:solidFill>
                <a:latin typeface="Rubik"/>
                <a:ea typeface="Rubik"/>
                <a:cs typeface="Rubik"/>
                <a:sym typeface="Rubik"/>
              </a:rPr>
              <a:t>Mengimpor data mentah ke BigQuery</a:t>
            </a:r>
            <a:endParaRPr>
              <a:solidFill>
                <a:schemeClr val="dk2"/>
              </a:solidFill>
              <a:latin typeface="Rubik"/>
              <a:ea typeface="Rubik"/>
              <a:cs typeface="Rubik"/>
              <a:sym typeface="Rubik"/>
            </a:endParaRPr>
          </a:p>
          <a:p>
            <a:pPr marL="0" lvl="0" indent="0" algn="just" rtl="0">
              <a:spcBef>
                <a:spcPts val="0"/>
              </a:spcBef>
              <a:spcAft>
                <a:spcPts val="0"/>
              </a:spcAft>
              <a:buNone/>
            </a:pPr>
            <a:endParaRPr b="1">
              <a:solidFill>
                <a:srgbClr val="0796A1"/>
              </a:solidFill>
              <a:latin typeface="Rubik"/>
              <a:ea typeface="Rubik"/>
              <a:cs typeface="Rubik"/>
              <a:sym typeface="Rubik"/>
            </a:endParaRPr>
          </a:p>
          <a:p>
            <a:pPr marL="0" lvl="0" indent="0" algn="just" rtl="0">
              <a:spcBef>
                <a:spcPts val="0"/>
              </a:spcBef>
              <a:spcAft>
                <a:spcPts val="0"/>
              </a:spcAft>
              <a:buNone/>
            </a:pPr>
            <a:r>
              <a:rPr lang="en" b="1">
                <a:solidFill>
                  <a:srgbClr val="0796A1"/>
                </a:solidFill>
                <a:latin typeface="Rubik"/>
                <a:ea typeface="Rubik"/>
                <a:cs typeface="Rubik"/>
                <a:sym typeface="Rubik"/>
              </a:rPr>
              <a:t>Pembersihan data</a:t>
            </a:r>
            <a:endParaRPr b="1">
              <a:solidFill>
                <a:srgbClr val="0796A1"/>
              </a:solidFill>
              <a:latin typeface="Rubik"/>
              <a:ea typeface="Rubik"/>
              <a:cs typeface="Rubik"/>
              <a:sym typeface="Rubik"/>
            </a:endParaRPr>
          </a:p>
          <a:p>
            <a:pPr marL="0" lvl="0" indent="0" algn="just" rtl="0">
              <a:spcBef>
                <a:spcPts val="0"/>
              </a:spcBef>
              <a:spcAft>
                <a:spcPts val="0"/>
              </a:spcAft>
              <a:buNone/>
            </a:pPr>
            <a:r>
              <a:rPr lang="en">
                <a:solidFill>
                  <a:schemeClr val="dk2"/>
                </a:solidFill>
                <a:latin typeface="Rubik"/>
                <a:ea typeface="Rubik"/>
                <a:cs typeface="Rubik"/>
                <a:sym typeface="Rubik"/>
              </a:rPr>
              <a:t>Membersihkan dan memproses data jika ada duplikat, nilai yang hilang, dan inkonsistensi.</a:t>
            </a:r>
            <a:endParaRPr>
              <a:solidFill>
                <a:schemeClr val="dk2"/>
              </a:solidFill>
              <a:latin typeface="Rubik"/>
              <a:ea typeface="Rubik"/>
              <a:cs typeface="Rubik"/>
              <a:sym typeface="Rubik"/>
            </a:endParaRPr>
          </a:p>
          <a:p>
            <a:pPr marL="0" lvl="0" indent="0" algn="just" rtl="0">
              <a:spcBef>
                <a:spcPts val="0"/>
              </a:spcBef>
              <a:spcAft>
                <a:spcPts val="0"/>
              </a:spcAft>
              <a:buNone/>
            </a:pPr>
            <a:endParaRPr b="1">
              <a:solidFill>
                <a:srgbClr val="0796A1"/>
              </a:solidFill>
              <a:latin typeface="Rubik"/>
              <a:ea typeface="Rubik"/>
              <a:cs typeface="Rubik"/>
              <a:sym typeface="Rubik"/>
            </a:endParaRPr>
          </a:p>
          <a:p>
            <a:pPr marL="0" lvl="0" indent="0" algn="just" rtl="0">
              <a:spcBef>
                <a:spcPts val="0"/>
              </a:spcBef>
              <a:spcAft>
                <a:spcPts val="0"/>
              </a:spcAft>
              <a:buClr>
                <a:schemeClr val="dk1"/>
              </a:buClr>
              <a:buSzPts val="1100"/>
              <a:buFont typeface="Arial"/>
              <a:buNone/>
            </a:pPr>
            <a:r>
              <a:rPr lang="en" b="1">
                <a:solidFill>
                  <a:srgbClr val="0796A1"/>
                </a:solidFill>
                <a:latin typeface="Rubik"/>
                <a:ea typeface="Rubik"/>
                <a:cs typeface="Rubik"/>
                <a:sym typeface="Rubik"/>
              </a:rPr>
              <a:t>Transformasi data</a:t>
            </a:r>
            <a:endParaRPr b="1">
              <a:solidFill>
                <a:srgbClr val="0796A1"/>
              </a:solidFill>
              <a:latin typeface="Rubik"/>
              <a:ea typeface="Rubik"/>
              <a:cs typeface="Rubik"/>
              <a:sym typeface="Rubik"/>
            </a:endParaRPr>
          </a:p>
          <a:p>
            <a:pPr marL="0" lvl="0" indent="0" algn="just" rtl="0">
              <a:spcBef>
                <a:spcPts val="0"/>
              </a:spcBef>
              <a:spcAft>
                <a:spcPts val="0"/>
              </a:spcAft>
              <a:buNone/>
            </a:pPr>
            <a:r>
              <a:rPr lang="en">
                <a:solidFill>
                  <a:schemeClr val="dk2"/>
                </a:solidFill>
                <a:latin typeface="Rubik"/>
                <a:ea typeface="Rubik"/>
                <a:cs typeface="Rubik"/>
                <a:sym typeface="Rubik"/>
              </a:rPr>
              <a:t>BigQuery tidak memiliki konsep primary key seperti yang dimiliki relational database tradisional. </a:t>
            </a:r>
            <a:endParaRPr>
              <a:solidFill>
                <a:schemeClr val="dk2"/>
              </a:solidFill>
              <a:latin typeface="Rubik"/>
              <a:ea typeface="Rubik"/>
              <a:cs typeface="Rubik"/>
              <a:sym typeface="Rubik"/>
            </a:endParaRPr>
          </a:p>
          <a:p>
            <a:pPr marL="0" lvl="0" indent="0" algn="just" rtl="0">
              <a:spcBef>
                <a:spcPts val="0"/>
              </a:spcBef>
              <a:spcAft>
                <a:spcPts val="0"/>
              </a:spcAft>
              <a:buNone/>
            </a:pPr>
            <a:r>
              <a:rPr lang="en">
                <a:solidFill>
                  <a:schemeClr val="dk2"/>
                </a:solidFill>
                <a:latin typeface="Rubik"/>
                <a:ea typeface="Rubik"/>
                <a:cs typeface="Rubik"/>
                <a:sym typeface="Rubik"/>
              </a:rPr>
              <a:t>Oleh karena itu saya melakukan:</a:t>
            </a:r>
            <a:endParaRPr>
              <a:solidFill>
                <a:schemeClr val="dk2"/>
              </a:solidFill>
              <a:latin typeface="Rubik"/>
              <a:ea typeface="Rubik"/>
              <a:cs typeface="Rubik"/>
              <a:sym typeface="Rubik"/>
            </a:endParaRPr>
          </a:p>
          <a:p>
            <a:pPr marL="457200" lvl="0" indent="-317500" algn="just" rtl="0">
              <a:spcBef>
                <a:spcPts val="0"/>
              </a:spcBef>
              <a:spcAft>
                <a:spcPts val="0"/>
              </a:spcAft>
              <a:buClr>
                <a:schemeClr val="dk2"/>
              </a:buClr>
              <a:buSzPts val="1400"/>
              <a:buFont typeface="Rubik"/>
              <a:buAutoNum type="arabicPeriod"/>
            </a:pPr>
            <a:r>
              <a:rPr lang="en">
                <a:solidFill>
                  <a:schemeClr val="dk2"/>
                </a:solidFill>
                <a:latin typeface="Rubik"/>
                <a:ea typeface="Rubik"/>
                <a:cs typeface="Rubik"/>
                <a:sym typeface="Rubik"/>
              </a:rPr>
              <a:t>Menerapkan query untuk mengecek keunikan pada field yang akan digunakan sebagai primary key sehingga bisa memperlakukan field tersebut menjadi titik referensi</a:t>
            </a:r>
            <a:endParaRPr>
              <a:solidFill>
                <a:schemeClr val="dk2"/>
              </a:solidFill>
              <a:latin typeface="Rubik"/>
              <a:ea typeface="Rubik"/>
              <a:cs typeface="Rubik"/>
              <a:sym typeface="Rubik"/>
            </a:endParaRPr>
          </a:p>
          <a:p>
            <a:pPr marL="457200" lvl="0" indent="-317500" algn="just" rtl="0">
              <a:spcBef>
                <a:spcPts val="0"/>
              </a:spcBef>
              <a:spcAft>
                <a:spcPts val="0"/>
              </a:spcAft>
              <a:buClr>
                <a:schemeClr val="dk2"/>
              </a:buClr>
              <a:buSzPts val="1400"/>
              <a:buFont typeface="Rubik"/>
              <a:buAutoNum type="arabicPeriod"/>
            </a:pPr>
            <a:r>
              <a:rPr lang="en">
                <a:solidFill>
                  <a:schemeClr val="dk2"/>
                </a:solidFill>
                <a:latin typeface="Rubik"/>
                <a:ea typeface="Rubik"/>
                <a:cs typeface="Rubik"/>
                <a:sym typeface="Rubik"/>
              </a:rPr>
              <a:t>Mengubah nama field Category di tabel ‘Products’ menjadi CategoryID untuk konsistensi nama field sebagai referensi</a:t>
            </a:r>
            <a:endParaRPr>
              <a:solidFill>
                <a:schemeClr val="dk2"/>
              </a:solidFill>
              <a:latin typeface="Rubik"/>
              <a:ea typeface="Rubik"/>
              <a:cs typeface="Rubik"/>
              <a:sym typeface="Rubik"/>
            </a:endParaRPr>
          </a:p>
        </p:txBody>
      </p:sp>
      <p:sp>
        <p:nvSpPr>
          <p:cNvPr id="143" name="Google Shape;143;p28"/>
          <p:cNvSpPr txBox="1">
            <a:spLocks noGrp="1"/>
          </p:cNvSpPr>
          <p:nvPr>
            <p:ph type="title" idx="4294967295"/>
          </p:nvPr>
        </p:nvSpPr>
        <p:spPr>
          <a:xfrm>
            <a:off x="265500" y="291200"/>
            <a:ext cx="4045200" cy="747900"/>
          </a:xfrm>
          <a:prstGeom prst="rect">
            <a:avLst/>
          </a:prstGeom>
        </p:spPr>
        <p:txBody>
          <a:bodyPr spcFirstLastPara="1" wrap="square" lIns="91425" tIns="91425" rIns="91425" bIns="91425" anchor="ctr" anchorCtr="0">
            <a:normAutofit/>
          </a:bodyPr>
          <a:lstStyle/>
          <a:p>
            <a:pPr marL="0" lvl="0" indent="0" algn="just" rtl="0">
              <a:spcBef>
                <a:spcPts val="0"/>
              </a:spcBef>
              <a:spcAft>
                <a:spcPts val="0"/>
              </a:spcAft>
              <a:buClr>
                <a:schemeClr val="dk1"/>
              </a:buClr>
              <a:buSzPts val="1100"/>
              <a:buFont typeface="Arial"/>
              <a:buNone/>
            </a:pPr>
            <a:r>
              <a:rPr lang="en" sz="2650" b="1">
                <a:latin typeface="Rubik"/>
                <a:ea typeface="Rubik"/>
                <a:cs typeface="Rubik"/>
                <a:sym typeface="Rubik"/>
              </a:rPr>
              <a:t>Manipulasi data</a:t>
            </a:r>
            <a:endParaRPr sz="1400">
              <a:latin typeface="Rubik"/>
              <a:ea typeface="Rubik"/>
              <a:cs typeface="Rubik"/>
              <a:sym typeface="Rubik"/>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9"/>
          <p:cNvSpPr txBox="1">
            <a:spLocks noGrp="1"/>
          </p:cNvSpPr>
          <p:nvPr>
            <p:ph type="body" idx="2"/>
          </p:nvPr>
        </p:nvSpPr>
        <p:spPr>
          <a:xfrm>
            <a:off x="356700" y="724200"/>
            <a:ext cx="3837000" cy="3695100"/>
          </a:xfrm>
          <a:prstGeom prst="rect">
            <a:avLst/>
          </a:prstGeom>
        </p:spPr>
        <p:txBody>
          <a:bodyPr spcFirstLastPara="1" wrap="square" lIns="91425" tIns="91425" rIns="91425" bIns="91425" anchor="ctr" anchorCtr="0">
            <a:normAutofit fontScale="92500"/>
          </a:bodyPr>
          <a:lstStyle/>
          <a:p>
            <a:pPr marL="0" lvl="0" indent="0" algn="l" rtl="0">
              <a:lnSpc>
                <a:spcPct val="133333"/>
              </a:lnSpc>
              <a:spcBef>
                <a:spcPts val="0"/>
              </a:spcBef>
              <a:spcAft>
                <a:spcPts val="0"/>
              </a:spcAft>
              <a:buClr>
                <a:schemeClr val="dk1"/>
              </a:buClr>
              <a:buSzPts val="1100"/>
              <a:buFont typeface="Arial"/>
              <a:buNone/>
            </a:pPr>
            <a:r>
              <a:rPr lang="en" sz="900">
                <a:solidFill>
                  <a:srgbClr val="D81B60"/>
                </a:solidFill>
                <a:highlight>
                  <a:srgbClr val="FFFFFF"/>
                </a:highlight>
                <a:latin typeface="Roboto Mono"/>
                <a:ea typeface="Roboto Mono"/>
                <a:cs typeface="Roboto Mono"/>
                <a:sym typeface="Roboto Mono"/>
              </a:rPr>
              <a:t>-- cek keunikan ID untuk menjadi Primary Key</a:t>
            </a:r>
            <a:endParaRPr sz="900">
              <a:solidFill>
                <a:srgbClr val="D81B60"/>
              </a:solidFill>
              <a:highlight>
                <a:srgbClr val="FFFFFF"/>
              </a:highlight>
              <a:latin typeface="Roboto Mono"/>
              <a:ea typeface="Roboto Mono"/>
              <a:cs typeface="Roboto Mono"/>
              <a:sym typeface="Roboto Mono"/>
            </a:endParaRPr>
          </a:p>
          <a:p>
            <a:pPr marL="0" lvl="0" indent="0" algn="l" rtl="0">
              <a:lnSpc>
                <a:spcPct val="133333"/>
              </a:lnSpc>
              <a:spcBef>
                <a:spcPts val="0"/>
              </a:spcBef>
              <a:spcAft>
                <a:spcPts val="0"/>
              </a:spcAft>
              <a:buClr>
                <a:schemeClr val="dk1"/>
              </a:buClr>
              <a:buSzPts val="1100"/>
              <a:buFont typeface="Arial"/>
              <a:buNone/>
            </a:pPr>
            <a:r>
              <a:rPr lang="en" sz="900">
                <a:solidFill>
                  <a:srgbClr val="3367D6"/>
                </a:solidFill>
                <a:highlight>
                  <a:srgbClr val="FFFFFF"/>
                </a:highlight>
                <a:latin typeface="Roboto Mono"/>
                <a:ea typeface="Roboto Mono"/>
                <a:cs typeface="Roboto Mono"/>
                <a:sym typeface="Roboto Mono"/>
              </a:rPr>
              <a:t>SELECT</a:t>
            </a:r>
            <a:r>
              <a:rPr lang="en" sz="900">
                <a:solidFill>
                  <a:srgbClr val="3A474E"/>
                </a:solidFill>
                <a:highlight>
                  <a:srgbClr val="FFFFFF"/>
                </a:highlight>
                <a:latin typeface="Roboto Mono"/>
                <a:ea typeface="Roboto Mono"/>
                <a:cs typeface="Roboto Mono"/>
                <a:sym typeface="Roboto Mono"/>
              </a:rPr>
              <a:t> </a:t>
            </a:r>
            <a:r>
              <a:rPr lang="en" sz="900">
                <a:solidFill>
                  <a:schemeClr val="dk1"/>
                </a:solidFill>
                <a:highlight>
                  <a:srgbClr val="FFFFFF"/>
                </a:highlight>
                <a:latin typeface="Roboto Mono"/>
                <a:ea typeface="Roboto Mono"/>
                <a:cs typeface="Roboto Mono"/>
                <a:sym typeface="Roboto Mono"/>
              </a:rPr>
              <a:t>CustomerID</a:t>
            </a:r>
            <a:endParaRPr sz="900">
              <a:solidFill>
                <a:schemeClr val="dk1"/>
              </a:solidFill>
              <a:highlight>
                <a:srgbClr val="FFFFFF"/>
              </a:highlight>
              <a:latin typeface="Roboto Mono"/>
              <a:ea typeface="Roboto Mono"/>
              <a:cs typeface="Roboto Mono"/>
              <a:sym typeface="Roboto Mono"/>
            </a:endParaRPr>
          </a:p>
          <a:p>
            <a:pPr marL="0" lvl="0" indent="0" algn="l" rtl="0">
              <a:lnSpc>
                <a:spcPct val="133333"/>
              </a:lnSpc>
              <a:spcBef>
                <a:spcPts val="0"/>
              </a:spcBef>
              <a:spcAft>
                <a:spcPts val="0"/>
              </a:spcAft>
              <a:buClr>
                <a:schemeClr val="dk1"/>
              </a:buClr>
              <a:buSzPts val="1100"/>
              <a:buFont typeface="Arial"/>
              <a:buNone/>
            </a:pPr>
            <a:r>
              <a:rPr lang="en" sz="900">
                <a:solidFill>
                  <a:srgbClr val="3367D6"/>
                </a:solidFill>
                <a:highlight>
                  <a:srgbClr val="FFFFFF"/>
                </a:highlight>
                <a:latin typeface="Roboto Mono"/>
                <a:ea typeface="Roboto Mono"/>
                <a:cs typeface="Roboto Mono"/>
                <a:sym typeface="Roboto Mono"/>
              </a:rPr>
              <a:t>FROM</a:t>
            </a:r>
            <a:r>
              <a:rPr lang="en" sz="900">
                <a:solidFill>
                  <a:srgbClr val="3A474E"/>
                </a:solidFill>
                <a:highlight>
                  <a:srgbClr val="FFFFFF"/>
                </a:highlight>
                <a:latin typeface="Roboto Mono"/>
                <a:ea typeface="Roboto Mono"/>
                <a:cs typeface="Roboto Mono"/>
                <a:sym typeface="Roboto Mono"/>
              </a:rPr>
              <a:t> </a:t>
            </a:r>
            <a:r>
              <a:rPr lang="en" sz="900">
                <a:solidFill>
                  <a:srgbClr val="0D904F"/>
                </a:solidFill>
                <a:highlight>
                  <a:srgbClr val="FFFFFF"/>
                </a:highlight>
                <a:latin typeface="Roboto Mono"/>
                <a:ea typeface="Roboto Mono"/>
                <a:cs typeface="Roboto Mono"/>
                <a:sym typeface="Roboto Mono"/>
              </a:rPr>
              <a:t>`muamalat-final-project.datasets.Customers`</a:t>
            </a:r>
            <a:endParaRPr sz="900">
              <a:solidFill>
                <a:srgbClr val="0D904F"/>
              </a:solidFill>
              <a:highlight>
                <a:srgbClr val="FFFFFF"/>
              </a:highlight>
              <a:latin typeface="Roboto Mono"/>
              <a:ea typeface="Roboto Mono"/>
              <a:cs typeface="Roboto Mono"/>
              <a:sym typeface="Roboto Mono"/>
            </a:endParaRPr>
          </a:p>
          <a:p>
            <a:pPr marL="0" lvl="0" indent="0" algn="l" rtl="0">
              <a:lnSpc>
                <a:spcPct val="133333"/>
              </a:lnSpc>
              <a:spcBef>
                <a:spcPts val="0"/>
              </a:spcBef>
              <a:spcAft>
                <a:spcPts val="0"/>
              </a:spcAft>
              <a:buClr>
                <a:schemeClr val="dk1"/>
              </a:buClr>
              <a:buSzPts val="1100"/>
              <a:buFont typeface="Arial"/>
              <a:buNone/>
            </a:pPr>
            <a:r>
              <a:rPr lang="en" sz="900">
                <a:solidFill>
                  <a:srgbClr val="3367D6"/>
                </a:solidFill>
                <a:highlight>
                  <a:srgbClr val="FFFFFF"/>
                </a:highlight>
                <a:latin typeface="Roboto Mono"/>
                <a:ea typeface="Roboto Mono"/>
                <a:cs typeface="Roboto Mono"/>
                <a:sym typeface="Roboto Mono"/>
              </a:rPr>
              <a:t>GROUP</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BY</a:t>
            </a:r>
            <a:r>
              <a:rPr lang="en" sz="900">
                <a:solidFill>
                  <a:srgbClr val="3A474E"/>
                </a:solidFill>
                <a:highlight>
                  <a:srgbClr val="FFFFFF"/>
                </a:highlight>
                <a:latin typeface="Roboto Mono"/>
                <a:ea typeface="Roboto Mono"/>
                <a:cs typeface="Roboto Mono"/>
                <a:sym typeface="Roboto Mono"/>
              </a:rPr>
              <a:t> </a:t>
            </a:r>
            <a:r>
              <a:rPr lang="en" sz="900">
                <a:solidFill>
                  <a:schemeClr val="dk1"/>
                </a:solidFill>
                <a:highlight>
                  <a:srgbClr val="FFFFFF"/>
                </a:highlight>
                <a:latin typeface="Roboto Mono"/>
                <a:ea typeface="Roboto Mono"/>
                <a:cs typeface="Roboto Mono"/>
                <a:sym typeface="Roboto Mono"/>
              </a:rPr>
              <a:t>CustomerID</a:t>
            </a:r>
            <a:endParaRPr sz="900">
              <a:solidFill>
                <a:schemeClr val="dk1"/>
              </a:solidFill>
              <a:highlight>
                <a:srgbClr val="FFFFFF"/>
              </a:highlight>
              <a:latin typeface="Roboto Mono"/>
              <a:ea typeface="Roboto Mono"/>
              <a:cs typeface="Roboto Mono"/>
              <a:sym typeface="Roboto Mono"/>
            </a:endParaRPr>
          </a:p>
          <a:p>
            <a:pPr marL="0" lvl="0" indent="0" algn="l" rtl="0">
              <a:lnSpc>
                <a:spcPct val="133333"/>
              </a:lnSpc>
              <a:spcBef>
                <a:spcPts val="0"/>
              </a:spcBef>
              <a:spcAft>
                <a:spcPts val="0"/>
              </a:spcAft>
              <a:buClr>
                <a:schemeClr val="dk1"/>
              </a:buClr>
              <a:buSzPts val="1100"/>
              <a:buFont typeface="Arial"/>
              <a:buNone/>
            </a:pPr>
            <a:r>
              <a:rPr lang="en" sz="900">
                <a:solidFill>
                  <a:srgbClr val="3367D6"/>
                </a:solidFill>
                <a:highlight>
                  <a:srgbClr val="FFFFFF"/>
                </a:highlight>
                <a:latin typeface="Roboto Mono"/>
                <a:ea typeface="Roboto Mono"/>
                <a:cs typeface="Roboto Mono"/>
                <a:sym typeface="Roboto Mono"/>
              </a:rPr>
              <a:t>HAVING</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count</a:t>
            </a:r>
            <a:r>
              <a:rPr lang="en" sz="900">
                <a:solidFill>
                  <a:srgbClr val="37474F"/>
                </a:solidFill>
                <a:highlight>
                  <a:srgbClr val="FFFFFF"/>
                </a:highlight>
                <a:latin typeface="Roboto Mono"/>
                <a:ea typeface="Roboto Mono"/>
                <a:cs typeface="Roboto Mono"/>
                <a:sym typeface="Roboto Mono"/>
              </a:rPr>
              <a:t>(</a:t>
            </a:r>
            <a:r>
              <a:rPr lang="en" sz="900">
                <a:solidFill>
                  <a:schemeClr val="dk1"/>
                </a:solidFill>
                <a:highlight>
                  <a:srgbClr val="FFFFFF"/>
                </a:highlight>
                <a:latin typeface="Roboto Mono"/>
                <a:ea typeface="Roboto Mono"/>
                <a:cs typeface="Roboto Mono"/>
                <a:sym typeface="Roboto Mono"/>
              </a:rPr>
              <a:t>CustomerID</a:t>
            </a:r>
            <a:r>
              <a:rPr lang="en" sz="900">
                <a:solidFill>
                  <a:srgbClr val="37474F"/>
                </a:solidFill>
                <a:highlight>
                  <a:srgbClr val="FFFFFF"/>
                </a:highlight>
                <a:latin typeface="Roboto Mono"/>
                <a:ea typeface="Roboto Mono"/>
                <a:cs typeface="Roboto Mono"/>
                <a:sym typeface="Roboto Mono"/>
              </a:rPr>
              <a:t>)</a:t>
            </a:r>
            <a:r>
              <a:rPr lang="en" sz="900">
                <a:solidFill>
                  <a:srgbClr val="3A474E"/>
                </a:solidFill>
                <a:highlight>
                  <a:srgbClr val="FFFFFF"/>
                </a:highlight>
                <a:latin typeface="Roboto Mono"/>
                <a:ea typeface="Roboto Mono"/>
                <a:cs typeface="Roboto Mono"/>
                <a:sym typeface="Roboto Mono"/>
              </a:rPr>
              <a:t> </a:t>
            </a:r>
            <a:r>
              <a:rPr lang="en" sz="900">
                <a:solidFill>
                  <a:srgbClr val="37474F"/>
                </a:solidFill>
                <a:highlight>
                  <a:srgbClr val="FFFFFF"/>
                </a:highlight>
                <a:latin typeface="Roboto Mono"/>
                <a:ea typeface="Roboto Mono"/>
                <a:cs typeface="Roboto Mono"/>
                <a:sym typeface="Roboto Mono"/>
              </a:rPr>
              <a:t>&gt;</a:t>
            </a:r>
            <a:r>
              <a:rPr lang="en" sz="900">
                <a:solidFill>
                  <a:srgbClr val="3A474E"/>
                </a:solidFill>
                <a:highlight>
                  <a:srgbClr val="FFFFFF"/>
                </a:highlight>
                <a:latin typeface="Roboto Mono"/>
                <a:ea typeface="Roboto Mono"/>
                <a:cs typeface="Roboto Mono"/>
                <a:sym typeface="Roboto Mono"/>
              </a:rPr>
              <a:t> </a:t>
            </a:r>
            <a:r>
              <a:rPr lang="en" sz="900">
                <a:solidFill>
                  <a:srgbClr val="F4511E"/>
                </a:solidFill>
                <a:highlight>
                  <a:srgbClr val="FFFFFF"/>
                </a:highlight>
                <a:latin typeface="Roboto Mono"/>
                <a:ea typeface="Roboto Mono"/>
                <a:cs typeface="Roboto Mono"/>
                <a:sym typeface="Roboto Mono"/>
              </a:rPr>
              <a:t>1</a:t>
            </a:r>
            <a:r>
              <a:rPr lang="en" sz="900">
                <a:solidFill>
                  <a:srgbClr val="3A474E"/>
                </a:solidFill>
                <a:highlight>
                  <a:srgbClr val="FFFFFF"/>
                </a:highlight>
                <a:latin typeface="Roboto Mono"/>
                <a:ea typeface="Roboto Mono"/>
                <a:cs typeface="Roboto Mono"/>
                <a:sym typeface="Roboto Mono"/>
              </a:rPr>
              <a:t>;</a:t>
            </a:r>
            <a:endParaRPr sz="900">
              <a:solidFill>
                <a:srgbClr val="3A474E"/>
              </a:solidFill>
              <a:highlight>
                <a:srgbClr val="FFFFFF"/>
              </a:highlight>
              <a:latin typeface="Roboto Mono"/>
              <a:ea typeface="Roboto Mono"/>
              <a:cs typeface="Roboto Mono"/>
              <a:sym typeface="Roboto Mono"/>
            </a:endParaRPr>
          </a:p>
          <a:p>
            <a:pPr marL="0" lvl="0" indent="0" algn="l" rtl="0">
              <a:lnSpc>
                <a:spcPct val="133333"/>
              </a:lnSpc>
              <a:spcBef>
                <a:spcPts val="0"/>
              </a:spcBef>
              <a:spcAft>
                <a:spcPts val="0"/>
              </a:spcAft>
              <a:buClr>
                <a:schemeClr val="dk1"/>
              </a:buClr>
              <a:buSzPts val="1100"/>
              <a:buFont typeface="Arial"/>
              <a:buNone/>
            </a:pPr>
            <a:endParaRPr sz="900">
              <a:solidFill>
                <a:srgbClr val="3A474E"/>
              </a:solidFill>
              <a:highlight>
                <a:srgbClr val="FFFFFF"/>
              </a:highlight>
              <a:latin typeface="Roboto Mono"/>
              <a:ea typeface="Roboto Mono"/>
              <a:cs typeface="Roboto Mono"/>
              <a:sym typeface="Roboto Mono"/>
            </a:endParaRPr>
          </a:p>
          <a:p>
            <a:pPr marL="0" lvl="0" indent="0" algn="l" rtl="0">
              <a:lnSpc>
                <a:spcPct val="133333"/>
              </a:lnSpc>
              <a:spcBef>
                <a:spcPts val="0"/>
              </a:spcBef>
              <a:spcAft>
                <a:spcPts val="0"/>
              </a:spcAft>
              <a:buClr>
                <a:schemeClr val="dk1"/>
              </a:buClr>
              <a:buSzPts val="1100"/>
              <a:buFont typeface="Arial"/>
              <a:buNone/>
            </a:pPr>
            <a:r>
              <a:rPr lang="en" sz="900">
                <a:solidFill>
                  <a:srgbClr val="3367D6"/>
                </a:solidFill>
                <a:highlight>
                  <a:srgbClr val="FFFFFF"/>
                </a:highlight>
                <a:latin typeface="Roboto Mono"/>
                <a:ea typeface="Roboto Mono"/>
                <a:cs typeface="Roboto Mono"/>
                <a:sym typeface="Roboto Mono"/>
              </a:rPr>
              <a:t>SELECT</a:t>
            </a:r>
            <a:r>
              <a:rPr lang="en" sz="900">
                <a:solidFill>
                  <a:srgbClr val="3A474E"/>
                </a:solidFill>
                <a:highlight>
                  <a:srgbClr val="FFFFFF"/>
                </a:highlight>
                <a:latin typeface="Roboto Mono"/>
                <a:ea typeface="Roboto Mono"/>
                <a:cs typeface="Roboto Mono"/>
                <a:sym typeface="Roboto Mono"/>
              </a:rPr>
              <a:t> </a:t>
            </a:r>
            <a:r>
              <a:rPr lang="en" sz="900">
                <a:solidFill>
                  <a:schemeClr val="dk1"/>
                </a:solidFill>
                <a:highlight>
                  <a:srgbClr val="FFFFFF"/>
                </a:highlight>
                <a:latin typeface="Roboto Mono"/>
                <a:ea typeface="Roboto Mono"/>
                <a:cs typeface="Roboto Mono"/>
                <a:sym typeface="Roboto Mono"/>
              </a:rPr>
              <a:t>OrderID</a:t>
            </a:r>
            <a:endParaRPr sz="900">
              <a:solidFill>
                <a:schemeClr val="dk1"/>
              </a:solidFill>
              <a:highlight>
                <a:srgbClr val="FFFFFF"/>
              </a:highlight>
              <a:latin typeface="Roboto Mono"/>
              <a:ea typeface="Roboto Mono"/>
              <a:cs typeface="Roboto Mono"/>
              <a:sym typeface="Roboto Mono"/>
            </a:endParaRPr>
          </a:p>
          <a:p>
            <a:pPr marL="0" lvl="0" indent="0" algn="l" rtl="0">
              <a:lnSpc>
                <a:spcPct val="133333"/>
              </a:lnSpc>
              <a:spcBef>
                <a:spcPts val="0"/>
              </a:spcBef>
              <a:spcAft>
                <a:spcPts val="0"/>
              </a:spcAft>
              <a:buClr>
                <a:schemeClr val="dk1"/>
              </a:buClr>
              <a:buSzPts val="1100"/>
              <a:buFont typeface="Arial"/>
              <a:buNone/>
            </a:pPr>
            <a:r>
              <a:rPr lang="en" sz="900">
                <a:solidFill>
                  <a:srgbClr val="3367D6"/>
                </a:solidFill>
                <a:highlight>
                  <a:srgbClr val="FFFFFF"/>
                </a:highlight>
                <a:latin typeface="Roboto Mono"/>
                <a:ea typeface="Roboto Mono"/>
                <a:cs typeface="Roboto Mono"/>
                <a:sym typeface="Roboto Mono"/>
              </a:rPr>
              <a:t>FROM</a:t>
            </a:r>
            <a:r>
              <a:rPr lang="en" sz="900">
                <a:solidFill>
                  <a:srgbClr val="3A474E"/>
                </a:solidFill>
                <a:highlight>
                  <a:srgbClr val="FFFFFF"/>
                </a:highlight>
                <a:latin typeface="Roboto Mono"/>
                <a:ea typeface="Roboto Mono"/>
                <a:cs typeface="Roboto Mono"/>
                <a:sym typeface="Roboto Mono"/>
              </a:rPr>
              <a:t> </a:t>
            </a:r>
            <a:r>
              <a:rPr lang="en" sz="900">
                <a:solidFill>
                  <a:srgbClr val="0D904F"/>
                </a:solidFill>
                <a:highlight>
                  <a:srgbClr val="FFFFFF"/>
                </a:highlight>
                <a:latin typeface="Roboto Mono"/>
                <a:ea typeface="Roboto Mono"/>
                <a:cs typeface="Roboto Mono"/>
                <a:sym typeface="Roboto Mono"/>
              </a:rPr>
              <a:t>`muamalat-final-project.datasets.Orders`</a:t>
            </a:r>
            <a:endParaRPr sz="900">
              <a:solidFill>
                <a:srgbClr val="0D904F"/>
              </a:solidFill>
              <a:highlight>
                <a:srgbClr val="FFFFFF"/>
              </a:highlight>
              <a:latin typeface="Roboto Mono"/>
              <a:ea typeface="Roboto Mono"/>
              <a:cs typeface="Roboto Mono"/>
              <a:sym typeface="Roboto Mono"/>
            </a:endParaRPr>
          </a:p>
          <a:p>
            <a:pPr marL="0" lvl="0" indent="0" algn="l" rtl="0">
              <a:lnSpc>
                <a:spcPct val="133333"/>
              </a:lnSpc>
              <a:spcBef>
                <a:spcPts val="0"/>
              </a:spcBef>
              <a:spcAft>
                <a:spcPts val="0"/>
              </a:spcAft>
              <a:buClr>
                <a:schemeClr val="dk1"/>
              </a:buClr>
              <a:buSzPts val="1100"/>
              <a:buFont typeface="Arial"/>
              <a:buNone/>
            </a:pPr>
            <a:r>
              <a:rPr lang="en" sz="900">
                <a:solidFill>
                  <a:srgbClr val="3367D6"/>
                </a:solidFill>
                <a:highlight>
                  <a:srgbClr val="FFFFFF"/>
                </a:highlight>
                <a:latin typeface="Roboto Mono"/>
                <a:ea typeface="Roboto Mono"/>
                <a:cs typeface="Roboto Mono"/>
                <a:sym typeface="Roboto Mono"/>
              </a:rPr>
              <a:t>GROUP</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BY</a:t>
            </a:r>
            <a:r>
              <a:rPr lang="en" sz="900">
                <a:solidFill>
                  <a:srgbClr val="3A474E"/>
                </a:solidFill>
                <a:highlight>
                  <a:srgbClr val="FFFFFF"/>
                </a:highlight>
                <a:latin typeface="Roboto Mono"/>
                <a:ea typeface="Roboto Mono"/>
                <a:cs typeface="Roboto Mono"/>
                <a:sym typeface="Roboto Mono"/>
              </a:rPr>
              <a:t> </a:t>
            </a:r>
            <a:r>
              <a:rPr lang="en" sz="900">
                <a:solidFill>
                  <a:schemeClr val="dk1"/>
                </a:solidFill>
                <a:highlight>
                  <a:srgbClr val="FFFFFF"/>
                </a:highlight>
                <a:latin typeface="Roboto Mono"/>
                <a:ea typeface="Roboto Mono"/>
                <a:cs typeface="Roboto Mono"/>
                <a:sym typeface="Roboto Mono"/>
              </a:rPr>
              <a:t>OrderID</a:t>
            </a:r>
            <a:endParaRPr sz="900">
              <a:solidFill>
                <a:schemeClr val="dk1"/>
              </a:solidFill>
              <a:highlight>
                <a:srgbClr val="FFFFFF"/>
              </a:highlight>
              <a:latin typeface="Roboto Mono"/>
              <a:ea typeface="Roboto Mono"/>
              <a:cs typeface="Roboto Mono"/>
              <a:sym typeface="Roboto Mono"/>
            </a:endParaRPr>
          </a:p>
          <a:p>
            <a:pPr marL="0" lvl="0" indent="0" algn="l" rtl="0">
              <a:lnSpc>
                <a:spcPct val="133333"/>
              </a:lnSpc>
              <a:spcBef>
                <a:spcPts val="0"/>
              </a:spcBef>
              <a:spcAft>
                <a:spcPts val="0"/>
              </a:spcAft>
              <a:buClr>
                <a:schemeClr val="dk1"/>
              </a:buClr>
              <a:buSzPts val="1100"/>
              <a:buFont typeface="Arial"/>
              <a:buNone/>
            </a:pPr>
            <a:r>
              <a:rPr lang="en" sz="900">
                <a:solidFill>
                  <a:srgbClr val="3367D6"/>
                </a:solidFill>
                <a:highlight>
                  <a:srgbClr val="FFFFFF"/>
                </a:highlight>
                <a:latin typeface="Roboto Mono"/>
                <a:ea typeface="Roboto Mono"/>
                <a:cs typeface="Roboto Mono"/>
                <a:sym typeface="Roboto Mono"/>
              </a:rPr>
              <a:t>HAVING</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count</a:t>
            </a:r>
            <a:r>
              <a:rPr lang="en" sz="900">
                <a:solidFill>
                  <a:srgbClr val="37474F"/>
                </a:solidFill>
                <a:highlight>
                  <a:srgbClr val="FFFFFF"/>
                </a:highlight>
                <a:latin typeface="Roboto Mono"/>
                <a:ea typeface="Roboto Mono"/>
                <a:cs typeface="Roboto Mono"/>
                <a:sym typeface="Roboto Mono"/>
              </a:rPr>
              <a:t>(</a:t>
            </a:r>
            <a:r>
              <a:rPr lang="en" sz="900">
                <a:solidFill>
                  <a:schemeClr val="dk1"/>
                </a:solidFill>
                <a:highlight>
                  <a:srgbClr val="FFFFFF"/>
                </a:highlight>
                <a:latin typeface="Roboto Mono"/>
                <a:ea typeface="Roboto Mono"/>
                <a:cs typeface="Roboto Mono"/>
                <a:sym typeface="Roboto Mono"/>
              </a:rPr>
              <a:t>OrderID</a:t>
            </a:r>
            <a:r>
              <a:rPr lang="en" sz="900">
                <a:solidFill>
                  <a:srgbClr val="37474F"/>
                </a:solidFill>
                <a:highlight>
                  <a:srgbClr val="FFFFFF"/>
                </a:highlight>
                <a:latin typeface="Roboto Mono"/>
                <a:ea typeface="Roboto Mono"/>
                <a:cs typeface="Roboto Mono"/>
                <a:sym typeface="Roboto Mono"/>
              </a:rPr>
              <a:t>)</a:t>
            </a:r>
            <a:r>
              <a:rPr lang="en" sz="900">
                <a:solidFill>
                  <a:srgbClr val="3A474E"/>
                </a:solidFill>
                <a:highlight>
                  <a:srgbClr val="FFFFFF"/>
                </a:highlight>
                <a:latin typeface="Roboto Mono"/>
                <a:ea typeface="Roboto Mono"/>
                <a:cs typeface="Roboto Mono"/>
                <a:sym typeface="Roboto Mono"/>
              </a:rPr>
              <a:t> </a:t>
            </a:r>
            <a:r>
              <a:rPr lang="en" sz="900">
                <a:solidFill>
                  <a:srgbClr val="37474F"/>
                </a:solidFill>
                <a:highlight>
                  <a:srgbClr val="FFFFFF"/>
                </a:highlight>
                <a:latin typeface="Roboto Mono"/>
                <a:ea typeface="Roboto Mono"/>
                <a:cs typeface="Roboto Mono"/>
                <a:sym typeface="Roboto Mono"/>
              </a:rPr>
              <a:t>&gt;</a:t>
            </a:r>
            <a:r>
              <a:rPr lang="en" sz="900">
                <a:solidFill>
                  <a:srgbClr val="3A474E"/>
                </a:solidFill>
                <a:highlight>
                  <a:srgbClr val="FFFFFF"/>
                </a:highlight>
                <a:latin typeface="Roboto Mono"/>
                <a:ea typeface="Roboto Mono"/>
                <a:cs typeface="Roboto Mono"/>
                <a:sym typeface="Roboto Mono"/>
              </a:rPr>
              <a:t> </a:t>
            </a:r>
            <a:r>
              <a:rPr lang="en" sz="900">
                <a:solidFill>
                  <a:srgbClr val="F4511E"/>
                </a:solidFill>
                <a:highlight>
                  <a:srgbClr val="FFFFFF"/>
                </a:highlight>
                <a:latin typeface="Roboto Mono"/>
                <a:ea typeface="Roboto Mono"/>
                <a:cs typeface="Roboto Mono"/>
                <a:sym typeface="Roboto Mono"/>
              </a:rPr>
              <a:t>1</a:t>
            </a:r>
            <a:r>
              <a:rPr lang="en" sz="900">
                <a:solidFill>
                  <a:srgbClr val="3A474E"/>
                </a:solidFill>
                <a:highlight>
                  <a:srgbClr val="FFFFFF"/>
                </a:highlight>
                <a:latin typeface="Roboto Mono"/>
                <a:ea typeface="Roboto Mono"/>
                <a:cs typeface="Roboto Mono"/>
                <a:sym typeface="Roboto Mono"/>
              </a:rPr>
              <a:t>;</a:t>
            </a:r>
            <a:endParaRPr sz="900">
              <a:solidFill>
                <a:srgbClr val="3A474E"/>
              </a:solidFill>
              <a:highlight>
                <a:srgbClr val="FFFFFF"/>
              </a:highlight>
              <a:latin typeface="Roboto Mono"/>
              <a:ea typeface="Roboto Mono"/>
              <a:cs typeface="Roboto Mono"/>
              <a:sym typeface="Roboto Mono"/>
            </a:endParaRPr>
          </a:p>
          <a:p>
            <a:pPr marL="0" lvl="0" indent="0" algn="l" rtl="0">
              <a:lnSpc>
                <a:spcPct val="133333"/>
              </a:lnSpc>
              <a:spcBef>
                <a:spcPts val="0"/>
              </a:spcBef>
              <a:spcAft>
                <a:spcPts val="0"/>
              </a:spcAft>
              <a:buClr>
                <a:schemeClr val="dk1"/>
              </a:buClr>
              <a:buSzPts val="1100"/>
              <a:buFont typeface="Arial"/>
              <a:buNone/>
            </a:pPr>
            <a:endParaRPr sz="900">
              <a:solidFill>
                <a:srgbClr val="3A474E"/>
              </a:solidFill>
              <a:highlight>
                <a:srgbClr val="FFFFFF"/>
              </a:highlight>
              <a:latin typeface="Roboto Mono"/>
              <a:ea typeface="Roboto Mono"/>
              <a:cs typeface="Roboto Mono"/>
              <a:sym typeface="Roboto Mono"/>
            </a:endParaRPr>
          </a:p>
          <a:p>
            <a:pPr marL="0" lvl="0" indent="0" algn="l" rtl="0">
              <a:lnSpc>
                <a:spcPct val="133333"/>
              </a:lnSpc>
              <a:spcBef>
                <a:spcPts val="0"/>
              </a:spcBef>
              <a:spcAft>
                <a:spcPts val="0"/>
              </a:spcAft>
              <a:buClr>
                <a:schemeClr val="dk1"/>
              </a:buClr>
              <a:buSzPts val="1100"/>
              <a:buFont typeface="Arial"/>
              <a:buNone/>
            </a:pPr>
            <a:r>
              <a:rPr lang="en" sz="900">
                <a:solidFill>
                  <a:srgbClr val="3367D6"/>
                </a:solidFill>
                <a:highlight>
                  <a:srgbClr val="FFFFFF"/>
                </a:highlight>
                <a:latin typeface="Roboto Mono"/>
                <a:ea typeface="Roboto Mono"/>
                <a:cs typeface="Roboto Mono"/>
                <a:sym typeface="Roboto Mono"/>
              </a:rPr>
              <a:t>SELECT</a:t>
            </a:r>
            <a:r>
              <a:rPr lang="en" sz="900">
                <a:solidFill>
                  <a:srgbClr val="3A474E"/>
                </a:solidFill>
                <a:highlight>
                  <a:srgbClr val="FFFFFF"/>
                </a:highlight>
                <a:latin typeface="Roboto Mono"/>
                <a:ea typeface="Roboto Mono"/>
                <a:cs typeface="Roboto Mono"/>
                <a:sym typeface="Roboto Mono"/>
              </a:rPr>
              <a:t> </a:t>
            </a:r>
            <a:r>
              <a:rPr lang="en" sz="900">
                <a:solidFill>
                  <a:schemeClr val="dk1"/>
                </a:solidFill>
                <a:highlight>
                  <a:srgbClr val="FFFFFF"/>
                </a:highlight>
                <a:latin typeface="Roboto Mono"/>
                <a:ea typeface="Roboto Mono"/>
                <a:cs typeface="Roboto Mono"/>
                <a:sym typeface="Roboto Mono"/>
              </a:rPr>
              <a:t>ProdNumber</a:t>
            </a:r>
            <a:endParaRPr sz="900">
              <a:solidFill>
                <a:schemeClr val="dk1"/>
              </a:solidFill>
              <a:highlight>
                <a:srgbClr val="FFFFFF"/>
              </a:highlight>
              <a:latin typeface="Roboto Mono"/>
              <a:ea typeface="Roboto Mono"/>
              <a:cs typeface="Roboto Mono"/>
              <a:sym typeface="Roboto Mono"/>
            </a:endParaRPr>
          </a:p>
          <a:p>
            <a:pPr marL="0" lvl="0" indent="0" algn="l" rtl="0">
              <a:lnSpc>
                <a:spcPct val="133333"/>
              </a:lnSpc>
              <a:spcBef>
                <a:spcPts val="0"/>
              </a:spcBef>
              <a:spcAft>
                <a:spcPts val="0"/>
              </a:spcAft>
              <a:buClr>
                <a:schemeClr val="dk1"/>
              </a:buClr>
              <a:buSzPts val="1100"/>
              <a:buFont typeface="Arial"/>
              <a:buNone/>
            </a:pPr>
            <a:r>
              <a:rPr lang="en" sz="900">
                <a:solidFill>
                  <a:srgbClr val="3367D6"/>
                </a:solidFill>
                <a:highlight>
                  <a:srgbClr val="FFFFFF"/>
                </a:highlight>
                <a:latin typeface="Roboto Mono"/>
                <a:ea typeface="Roboto Mono"/>
                <a:cs typeface="Roboto Mono"/>
                <a:sym typeface="Roboto Mono"/>
              </a:rPr>
              <a:t>FROM</a:t>
            </a:r>
            <a:r>
              <a:rPr lang="en" sz="900">
                <a:solidFill>
                  <a:srgbClr val="3A474E"/>
                </a:solidFill>
                <a:highlight>
                  <a:srgbClr val="FFFFFF"/>
                </a:highlight>
                <a:latin typeface="Roboto Mono"/>
                <a:ea typeface="Roboto Mono"/>
                <a:cs typeface="Roboto Mono"/>
                <a:sym typeface="Roboto Mono"/>
              </a:rPr>
              <a:t> </a:t>
            </a:r>
            <a:r>
              <a:rPr lang="en" sz="900">
                <a:solidFill>
                  <a:srgbClr val="0D904F"/>
                </a:solidFill>
                <a:highlight>
                  <a:srgbClr val="FFFFFF"/>
                </a:highlight>
                <a:latin typeface="Roboto Mono"/>
                <a:ea typeface="Roboto Mono"/>
                <a:cs typeface="Roboto Mono"/>
                <a:sym typeface="Roboto Mono"/>
              </a:rPr>
              <a:t>`muamalat-final-project.datasets.Products`</a:t>
            </a:r>
            <a:endParaRPr sz="900">
              <a:solidFill>
                <a:srgbClr val="0D904F"/>
              </a:solidFill>
              <a:highlight>
                <a:srgbClr val="FFFFFF"/>
              </a:highlight>
              <a:latin typeface="Roboto Mono"/>
              <a:ea typeface="Roboto Mono"/>
              <a:cs typeface="Roboto Mono"/>
              <a:sym typeface="Roboto Mono"/>
            </a:endParaRPr>
          </a:p>
          <a:p>
            <a:pPr marL="0" lvl="0" indent="0" algn="l" rtl="0">
              <a:lnSpc>
                <a:spcPct val="133333"/>
              </a:lnSpc>
              <a:spcBef>
                <a:spcPts val="0"/>
              </a:spcBef>
              <a:spcAft>
                <a:spcPts val="0"/>
              </a:spcAft>
              <a:buClr>
                <a:schemeClr val="dk1"/>
              </a:buClr>
              <a:buSzPts val="1100"/>
              <a:buFont typeface="Arial"/>
              <a:buNone/>
            </a:pPr>
            <a:r>
              <a:rPr lang="en" sz="900">
                <a:solidFill>
                  <a:srgbClr val="3367D6"/>
                </a:solidFill>
                <a:highlight>
                  <a:srgbClr val="FFFFFF"/>
                </a:highlight>
                <a:latin typeface="Roboto Mono"/>
                <a:ea typeface="Roboto Mono"/>
                <a:cs typeface="Roboto Mono"/>
                <a:sym typeface="Roboto Mono"/>
              </a:rPr>
              <a:t>GROUP</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BY</a:t>
            </a:r>
            <a:r>
              <a:rPr lang="en" sz="900">
                <a:solidFill>
                  <a:srgbClr val="3A474E"/>
                </a:solidFill>
                <a:highlight>
                  <a:srgbClr val="FFFFFF"/>
                </a:highlight>
                <a:latin typeface="Roboto Mono"/>
                <a:ea typeface="Roboto Mono"/>
                <a:cs typeface="Roboto Mono"/>
                <a:sym typeface="Roboto Mono"/>
              </a:rPr>
              <a:t> </a:t>
            </a:r>
            <a:r>
              <a:rPr lang="en" sz="900">
                <a:solidFill>
                  <a:schemeClr val="dk1"/>
                </a:solidFill>
                <a:highlight>
                  <a:srgbClr val="FFFFFF"/>
                </a:highlight>
                <a:latin typeface="Roboto Mono"/>
                <a:ea typeface="Roboto Mono"/>
                <a:cs typeface="Roboto Mono"/>
                <a:sym typeface="Roboto Mono"/>
              </a:rPr>
              <a:t>ProdNumber</a:t>
            </a:r>
            <a:endParaRPr sz="900">
              <a:solidFill>
                <a:schemeClr val="dk1"/>
              </a:solidFill>
              <a:highlight>
                <a:srgbClr val="FFFFFF"/>
              </a:highlight>
              <a:latin typeface="Roboto Mono"/>
              <a:ea typeface="Roboto Mono"/>
              <a:cs typeface="Roboto Mono"/>
              <a:sym typeface="Roboto Mono"/>
            </a:endParaRPr>
          </a:p>
          <a:p>
            <a:pPr marL="0" lvl="0" indent="0" algn="l" rtl="0">
              <a:lnSpc>
                <a:spcPct val="133333"/>
              </a:lnSpc>
              <a:spcBef>
                <a:spcPts val="0"/>
              </a:spcBef>
              <a:spcAft>
                <a:spcPts val="0"/>
              </a:spcAft>
              <a:buClr>
                <a:schemeClr val="dk1"/>
              </a:buClr>
              <a:buSzPts val="1100"/>
              <a:buFont typeface="Arial"/>
              <a:buNone/>
            </a:pPr>
            <a:r>
              <a:rPr lang="en" sz="900">
                <a:solidFill>
                  <a:srgbClr val="3367D6"/>
                </a:solidFill>
                <a:highlight>
                  <a:srgbClr val="FFFFFF"/>
                </a:highlight>
                <a:latin typeface="Roboto Mono"/>
                <a:ea typeface="Roboto Mono"/>
                <a:cs typeface="Roboto Mono"/>
                <a:sym typeface="Roboto Mono"/>
              </a:rPr>
              <a:t>HAVING</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count</a:t>
            </a:r>
            <a:r>
              <a:rPr lang="en" sz="900">
                <a:solidFill>
                  <a:srgbClr val="37474F"/>
                </a:solidFill>
                <a:highlight>
                  <a:srgbClr val="FFFFFF"/>
                </a:highlight>
                <a:latin typeface="Roboto Mono"/>
                <a:ea typeface="Roboto Mono"/>
                <a:cs typeface="Roboto Mono"/>
                <a:sym typeface="Roboto Mono"/>
              </a:rPr>
              <a:t>(</a:t>
            </a:r>
            <a:r>
              <a:rPr lang="en" sz="900">
                <a:solidFill>
                  <a:schemeClr val="dk1"/>
                </a:solidFill>
                <a:highlight>
                  <a:srgbClr val="FFFFFF"/>
                </a:highlight>
                <a:latin typeface="Roboto Mono"/>
                <a:ea typeface="Roboto Mono"/>
                <a:cs typeface="Roboto Mono"/>
                <a:sym typeface="Roboto Mono"/>
              </a:rPr>
              <a:t>ProdNumber</a:t>
            </a:r>
            <a:r>
              <a:rPr lang="en" sz="900">
                <a:solidFill>
                  <a:srgbClr val="37474F"/>
                </a:solidFill>
                <a:highlight>
                  <a:srgbClr val="FFFFFF"/>
                </a:highlight>
                <a:latin typeface="Roboto Mono"/>
                <a:ea typeface="Roboto Mono"/>
                <a:cs typeface="Roboto Mono"/>
                <a:sym typeface="Roboto Mono"/>
              </a:rPr>
              <a:t>)</a:t>
            </a:r>
            <a:r>
              <a:rPr lang="en" sz="900">
                <a:solidFill>
                  <a:srgbClr val="3A474E"/>
                </a:solidFill>
                <a:highlight>
                  <a:srgbClr val="FFFFFF"/>
                </a:highlight>
                <a:latin typeface="Roboto Mono"/>
                <a:ea typeface="Roboto Mono"/>
                <a:cs typeface="Roboto Mono"/>
                <a:sym typeface="Roboto Mono"/>
              </a:rPr>
              <a:t> </a:t>
            </a:r>
            <a:r>
              <a:rPr lang="en" sz="900">
                <a:solidFill>
                  <a:srgbClr val="37474F"/>
                </a:solidFill>
                <a:highlight>
                  <a:srgbClr val="FFFFFF"/>
                </a:highlight>
                <a:latin typeface="Roboto Mono"/>
                <a:ea typeface="Roboto Mono"/>
                <a:cs typeface="Roboto Mono"/>
                <a:sym typeface="Roboto Mono"/>
              </a:rPr>
              <a:t>&gt;</a:t>
            </a:r>
            <a:r>
              <a:rPr lang="en" sz="900">
                <a:solidFill>
                  <a:srgbClr val="3A474E"/>
                </a:solidFill>
                <a:highlight>
                  <a:srgbClr val="FFFFFF"/>
                </a:highlight>
                <a:latin typeface="Roboto Mono"/>
                <a:ea typeface="Roboto Mono"/>
                <a:cs typeface="Roboto Mono"/>
                <a:sym typeface="Roboto Mono"/>
              </a:rPr>
              <a:t> </a:t>
            </a:r>
            <a:r>
              <a:rPr lang="en" sz="900">
                <a:solidFill>
                  <a:srgbClr val="F4511E"/>
                </a:solidFill>
                <a:highlight>
                  <a:srgbClr val="FFFFFF"/>
                </a:highlight>
                <a:latin typeface="Roboto Mono"/>
                <a:ea typeface="Roboto Mono"/>
                <a:cs typeface="Roboto Mono"/>
                <a:sym typeface="Roboto Mono"/>
              </a:rPr>
              <a:t>1</a:t>
            </a:r>
            <a:r>
              <a:rPr lang="en" sz="900">
                <a:solidFill>
                  <a:srgbClr val="3A474E"/>
                </a:solidFill>
                <a:highlight>
                  <a:srgbClr val="FFFFFF"/>
                </a:highlight>
                <a:latin typeface="Roboto Mono"/>
                <a:ea typeface="Roboto Mono"/>
                <a:cs typeface="Roboto Mono"/>
                <a:sym typeface="Roboto Mono"/>
              </a:rPr>
              <a:t>;</a:t>
            </a:r>
            <a:endParaRPr sz="900">
              <a:solidFill>
                <a:srgbClr val="3A474E"/>
              </a:solidFill>
              <a:highlight>
                <a:srgbClr val="FFFFFF"/>
              </a:highlight>
              <a:latin typeface="Roboto Mono"/>
              <a:ea typeface="Roboto Mono"/>
              <a:cs typeface="Roboto Mono"/>
              <a:sym typeface="Roboto Mono"/>
            </a:endParaRPr>
          </a:p>
          <a:p>
            <a:pPr marL="0" lvl="0" indent="0" algn="l" rtl="0">
              <a:lnSpc>
                <a:spcPct val="133333"/>
              </a:lnSpc>
              <a:spcBef>
                <a:spcPts val="0"/>
              </a:spcBef>
              <a:spcAft>
                <a:spcPts val="0"/>
              </a:spcAft>
              <a:buClr>
                <a:schemeClr val="dk1"/>
              </a:buClr>
              <a:buSzPts val="1100"/>
              <a:buFont typeface="Arial"/>
              <a:buNone/>
            </a:pPr>
            <a:endParaRPr sz="900">
              <a:solidFill>
                <a:srgbClr val="3A474E"/>
              </a:solidFill>
              <a:highlight>
                <a:srgbClr val="FFFFFF"/>
              </a:highlight>
              <a:latin typeface="Roboto Mono"/>
              <a:ea typeface="Roboto Mono"/>
              <a:cs typeface="Roboto Mono"/>
              <a:sym typeface="Roboto Mono"/>
            </a:endParaRPr>
          </a:p>
          <a:p>
            <a:pPr marL="0" lvl="0" indent="0" algn="l" rtl="0">
              <a:lnSpc>
                <a:spcPct val="133333"/>
              </a:lnSpc>
              <a:spcBef>
                <a:spcPts val="0"/>
              </a:spcBef>
              <a:spcAft>
                <a:spcPts val="0"/>
              </a:spcAft>
              <a:buClr>
                <a:schemeClr val="dk1"/>
              </a:buClr>
              <a:buSzPts val="1100"/>
              <a:buFont typeface="Arial"/>
              <a:buNone/>
            </a:pPr>
            <a:r>
              <a:rPr lang="en" sz="900">
                <a:solidFill>
                  <a:srgbClr val="3367D6"/>
                </a:solidFill>
                <a:highlight>
                  <a:srgbClr val="FFFFFF"/>
                </a:highlight>
                <a:latin typeface="Roboto Mono"/>
                <a:ea typeface="Roboto Mono"/>
                <a:cs typeface="Roboto Mono"/>
                <a:sym typeface="Roboto Mono"/>
              </a:rPr>
              <a:t>SELECT</a:t>
            </a:r>
            <a:r>
              <a:rPr lang="en" sz="900">
                <a:solidFill>
                  <a:srgbClr val="3A474E"/>
                </a:solidFill>
                <a:highlight>
                  <a:srgbClr val="FFFFFF"/>
                </a:highlight>
                <a:latin typeface="Roboto Mono"/>
                <a:ea typeface="Roboto Mono"/>
                <a:cs typeface="Roboto Mono"/>
                <a:sym typeface="Roboto Mono"/>
              </a:rPr>
              <a:t> </a:t>
            </a:r>
            <a:r>
              <a:rPr lang="en" sz="900">
                <a:solidFill>
                  <a:schemeClr val="dk1"/>
                </a:solidFill>
                <a:highlight>
                  <a:srgbClr val="FFFFFF"/>
                </a:highlight>
                <a:latin typeface="Roboto Mono"/>
                <a:ea typeface="Roboto Mono"/>
                <a:cs typeface="Roboto Mono"/>
                <a:sym typeface="Roboto Mono"/>
              </a:rPr>
              <a:t>CategoryID</a:t>
            </a:r>
            <a:endParaRPr sz="900">
              <a:solidFill>
                <a:schemeClr val="dk1"/>
              </a:solidFill>
              <a:highlight>
                <a:srgbClr val="FFFFFF"/>
              </a:highlight>
              <a:latin typeface="Roboto Mono"/>
              <a:ea typeface="Roboto Mono"/>
              <a:cs typeface="Roboto Mono"/>
              <a:sym typeface="Roboto Mono"/>
            </a:endParaRPr>
          </a:p>
          <a:p>
            <a:pPr marL="0" lvl="0" indent="0" algn="l" rtl="0">
              <a:lnSpc>
                <a:spcPct val="133333"/>
              </a:lnSpc>
              <a:spcBef>
                <a:spcPts val="0"/>
              </a:spcBef>
              <a:spcAft>
                <a:spcPts val="0"/>
              </a:spcAft>
              <a:buClr>
                <a:schemeClr val="dk1"/>
              </a:buClr>
              <a:buSzPts val="1100"/>
              <a:buFont typeface="Arial"/>
              <a:buNone/>
            </a:pPr>
            <a:r>
              <a:rPr lang="en" sz="900">
                <a:solidFill>
                  <a:srgbClr val="3367D6"/>
                </a:solidFill>
                <a:highlight>
                  <a:srgbClr val="FFFFFF"/>
                </a:highlight>
                <a:latin typeface="Roboto Mono"/>
                <a:ea typeface="Roboto Mono"/>
                <a:cs typeface="Roboto Mono"/>
                <a:sym typeface="Roboto Mono"/>
              </a:rPr>
              <a:t>FROM</a:t>
            </a:r>
            <a:r>
              <a:rPr lang="en" sz="900">
                <a:solidFill>
                  <a:srgbClr val="3A474E"/>
                </a:solidFill>
                <a:highlight>
                  <a:srgbClr val="FFFFFF"/>
                </a:highlight>
                <a:latin typeface="Roboto Mono"/>
                <a:ea typeface="Roboto Mono"/>
                <a:cs typeface="Roboto Mono"/>
                <a:sym typeface="Roboto Mono"/>
              </a:rPr>
              <a:t> </a:t>
            </a:r>
            <a:r>
              <a:rPr lang="en" sz="900">
                <a:solidFill>
                  <a:srgbClr val="0D904F"/>
                </a:solidFill>
                <a:highlight>
                  <a:srgbClr val="FFFFFF"/>
                </a:highlight>
                <a:latin typeface="Roboto Mono"/>
                <a:ea typeface="Roboto Mono"/>
                <a:cs typeface="Roboto Mono"/>
                <a:sym typeface="Roboto Mono"/>
              </a:rPr>
              <a:t>`muamalat-final-project.datasets.ProductCategory`</a:t>
            </a:r>
            <a:endParaRPr sz="900">
              <a:solidFill>
                <a:srgbClr val="0D904F"/>
              </a:solidFill>
              <a:highlight>
                <a:srgbClr val="FFFFFF"/>
              </a:highlight>
              <a:latin typeface="Roboto Mono"/>
              <a:ea typeface="Roboto Mono"/>
              <a:cs typeface="Roboto Mono"/>
              <a:sym typeface="Roboto Mono"/>
            </a:endParaRPr>
          </a:p>
          <a:p>
            <a:pPr marL="0" lvl="0" indent="0" algn="l" rtl="0">
              <a:lnSpc>
                <a:spcPct val="133333"/>
              </a:lnSpc>
              <a:spcBef>
                <a:spcPts val="0"/>
              </a:spcBef>
              <a:spcAft>
                <a:spcPts val="0"/>
              </a:spcAft>
              <a:buClr>
                <a:schemeClr val="dk1"/>
              </a:buClr>
              <a:buSzPts val="1100"/>
              <a:buFont typeface="Arial"/>
              <a:buNone/>
            </a:pPr>
            <a:r>
              <a:rPr lang="en" sz="900">
                <a:solidFill>
                  <a:srgbClr val="3367D6"/>
                </a:solidFill>
                <a:highlight>
                  <a:srgbClr val="FFFFFF"/>
                </a:highlight>
                <a:latin typeface="Roboto Mono"/>
                <a:ea typeface="Roboto Mono"/>
                <a:cs typeface="Roboto Mono"/>
                <a:sym typeface="Roboto Mono"/>
              </a:rPr>
              <a:t>GROUP</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BY</a:t>
            </a:r>
            <a:r>
              <a:rPr lang="en" sz="900">
                <a:solidFill>
                  <a:srgbClr val="3A474E"/>
                </a:solidFill>
                <a:highlight>
                  <a:srgbClr val="FFFFFF"/>
                </a:highlight>
                <a:latin typeface="Roboto Mono"/>
                <a:ea typeface="Roboto Mono"/>
                <a:cs typeface="Roboto Mono"/>
                <a:sym typeface="Roboto Mono"/>
              </a:rPr>
              <a:t> </a:t>
            </a:r>
            <a:r>
              <a:rPr lang="en" sz="900">
                <a:solidFill>
                  <a:schemeClr val="dk1"/>
                </a:solidFill>
                <a:highlight>
                  <a:srgbClr val="FFFFFF"/>
                </a:highlight>
                <a:latin typeface="Roboto Mono"/>
                <a:ea typeface="Roboto Mono"/>
                <a:cs typeface="Roboto Mono"/>
                <a:sym typeface="Roboto Mono"/>
              </a:rPr>
              <a:t>CategoryID</a:t>
            </a:r>
            <a:endParaRPr sz="900">
              <a:solidFill>
                <a:schemeClr val="dk1"/>
              </a:solidFill>
              <a:highlight>
                <a:srgbClr val="FFFFFF"/>
              </a:highlight>
              <a:latin typeface="Roboto Mono"/>
              <a:ea typeface="Roboto Mono"/>
              <a:cs typeface="Roboto Mono"/>
              <a:sym typeface="Roboto Mono"/>
            </a:endParaRPr>
          </a:p>
          <a:p>
            <a:pPr marL="0" lvl="0" indent="0" algn="l" rtl="0">
              <a:lnSpc>
                <a:spcPct val="133333"/>
              </a:lnSpc>
              <a:spcBef>
                <a:spcPts val="0"/>
              </a:spcBef>
              <a:spcAft>
                <a:spcPts val="0"/>
              </a:spcAft>
              <a:buNone/>
            </a:pPr>
            <a:r>
              <a:rPr lang="en" sz="900">
                <a:solidFill>
                  <a:srgbClr val="3367D6"/>
                </a:solidFill>
                <a:highlight>
                  <a:srgbClr val="FFFFFF"/>
                </a:highlight>
                <a:latin typeface="Roboto Mono"/>
                <a:ea typeface="Roboto Mono"/>
                <a:cs typeface="Roboto Mono"/>
                <a:sym typeface="Roboto Mono"/>
              </a:rPr>
              <a:t>HAVING</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count</a:t>
            </a:r>
            <a:r>
              <a:rPr lang="en" sz="900">
                <a:solidFill>
                  <a:srgbClr val="37474F"/>
                </a:solidFill>
                <a:highlight>
                  <a:srgbClr val="FFFFFF"/>
                </a:highlight>
                <a:latin typeface="Roboto Mono"/>
                <a:ea typeface="Roboto Mono"/>
                <a:cs typeface="Roboto Mono"/>
                <a:sym typeface="Roboto Mono"/>
              </a:rPr>
              <a:t>(</a:t>
            </a:r>
            <a:r>
              <a:rPr lang="en" sz="900">
                <a:solidFill>
                  <a:schemeClr val="dk1"/>
                </a:solidFill>
                <a:highlight>
                  <a:srgbClr val="FFFFFF"/>
                </a:highlight>
                <a:latin typeface="Roboto Mono"/>
                <a:ea typeface="Roboto Mono"/>
                <a:cs typeface="Roboto Mono"/>
                <a:sym typeface="Roboto Mono"/>
              </a:rPr>
              <a:t>CategoryID</a:t>
            </a:r>
            <a:r>
              <a:rPr lang="en" sz="900">
                <a:solidFill>
                  <a:srgbClr val="37474F"/>
                </a:solidFill>
                <a:highlight>
                  <a:srgbClr val="FFFFFF"/>
                </a:highlight>
                <a:latin typeface="Roboto Mono"/>
                <a:ea typeface="Roboto Mono"/>
                <a:cs typeface="Roboto Mono"/>
                <a:sym typeface="Roboto Mono"/>
              </a:rPr>
              <a:t>)</a:t>
            </a:r>
            <a:r>
              <a:rPr lang="en" sz="900">
                <a:solidFill>
                  <a:srgbClr val="3A474E"/>
                </a:solidFill>
                <a:highlight>
                  <a:srgbClr val="FFFFFF"/>
                </a:highlight>
                <a:latin typeface="Roboto Mono"/>
                <a:ea typeface="Roboto Mono"/>
                <a:cs typeface="Roboto Mono"/>
                <a:sym typeface="Roboto Mono"/>
              </a:rPr>
              <a:t> </a:t>
            </a:r>
            <a:r>
              <a:rPr lang="en" sz="900">
                <a:solidFill>
                  <a:srgbClr val="37474F"/>
                </a:solidFill>
                <a:highlight>
                  <a:srgbClr val="FFFFFF"/>
                </a:highlight>
                <a:latin typeface="Roboto Mono"/>
                <a:ea typeface="Roboto Mono"/>
                <a:cs typeface="Roboto Mono"/>
                <a:sym typeface="Roboto Mono"/>
              </a:rPr>
              <a:t>&gt;</a:t>
            </a:r>
            <a:r>
              <a:rPr lang="en" sz="900">
                <a:solidFill>
                  <a:srgbClr val="3A474E"/>
                </a:solidFill>
                <a:highlight>
                  <a:srgbClr val="FFFFFF"/>
                </a:highlight>
                <a:latin typeface="Roboto Mono"/>
                <a:ea typeface="Roboto Mono"/>
                <a:cs typeface="Roboto Mono"/>
                <a:sym typeface="Roboto Mono"/>
              </a:rPr>
              <a:t> </a:t>
            </a:r>
            <a:r>
              <a:rPr lang="en" sz="900">
                <a:solidFill>
                  <a:srgbClr val="F4511E"/>
                </a:solidFill>
                <a:highlight>
                  <a:srgbClr val="FFFFFF"/>
                </a:highlight>
                <a:latin typeface="Roboto Mono"/>
                <a:ea typeface="Roboto Mono"/>
                <a:cs typeface="Roboto Mono"/>
                <a:sym typeface="Roboto Mono"/>
              </a:rPr>
              <a:t>1</a:t>
            </a:r>
            <a:r>
              <a:rPr lang="en" sz="900">
                <a:solidFill>
                  <a:srgbClr val="3A474E"/>
                </a:solidFill>
                <a:highlight>
                  <a:srgbClr val="FFFFFF"/>
                </a:highlight>
                <a:latin typeface="Roboto Mono"/>
                <a:ea typeface="Roboto Mono"/>
                <a:cs typeface="Roboto Mono"/>
                <a:sym typeface="Roboto Mono"/>
              </a:rPr>
              <a:t>;</a:t>
            </a:r>
            <a:endParaRPr/>
          </a:p>
        </p:txBody>
      </p:sp>
      <p:sp>
        <p:nvSpPr>
          <p:cNvPr id="149" name="Google Shape;149;p29"/>
          <p:cNvSpPr txBox="1">
            <a:spLocks noGrp="1"/>
          </p:cNvSpPr>
          <p:nvPr>
            <p:ph type="subTitle" idx="1"/>
          </p:nvPr>
        </p:nvSpPr>
        <p:spPr>
          <a:xfrm>
            <a:off x="356700" y="375600"/>
            <a:ext cx="896400" cy="528900"/>
          </a:xfrm>
          <a:prstGeom prst="rect">
            <a:avLst/>
          </a:prstGeom>
        </p:spPr>
        <p:txBody>
          <a:bodyPr spcFirstLastPara="1" wrap="square" lIns="91425" tIns="91425" rIns="91425" bIns="91425" anchor="t" anchorCtr="0">
            <a:normAutofit fontScale="77500" lnSpcReduction="10000"/>
          </a:bodyPr>
          <a:lstStyle/>
          <a:p>
            <a:pPr marL="0" lvl="0" indent="0" algn="ctr" rtl="0">
              <a:lnSpc>
                <a:spcPct val="133333"/>
              </a:lnSpc>
              <a:spcBef>
                <a:spcPts val="0"/>
              </a:spcBef>
              <a:spcAft>
                <a:spcPts val="0"/>
              </a:spcAft>
              <a:buNone/>
            </a:pPr>
            <a:r>
              <a:rPr lang="en"/>
              <a:t>Query 1</a:t>
            </a:r>
            <a:endParaRPr/>
          </a:p>
        </p:txBody>
      </p:sp>
      <p:sp>
        <p:nvSpPr>
          <p:cNvPr id="150" name="Google Shape;150;p29"/>
          <p:cNvSpPr txBox="1">
            <a:spLocks noGrp="1"/>
          </p:cNvSpPr>
          <p:nvPr>
            <p:ph type="body" idx="2"/>
          </p:nvPr>
        </p:nvSpPr>
        <p:spPr>
          <a:xfrm>
            <a:off x="4904975" y="724200"/>
            <a:ext cx="3837000" cy="3695100"/>
          </a:xfrm>
          <a:prstGeom prst="rect">
            <a:avLst/>
          </a:prstGeom>
        </p:spPr>
        <p:txBody>
          <a:bodyPr spcFirstLastPara="1" wrap="square" lIns="91425" tIns="91425" rIns="91425" bIns="91425" anchor="ctr" anchorCtr="0">
            <a:normAutofit/>
          </a:bodyPr>
          <a:lstStyle/>
          <a:p>
            <a:pPr marL="0" lvl="0" indent="0" algn="l" rtl="0">
              <a:lnSpc>
                <a:spcPct val="133333"/>
              </a:lnSpc>
              <a:spcBef>
                <a:spcPts val="0"/>
              </a:spcBef>
              <a:spcAft>
                <a:spcPts val="0"/>
              </a:spcAft>
              <a:buNone/>
            </a:pPr>
            <a:r>
              <a:rPr lang="en" sz="900">
                <a:solidFill>
                  <a:srgbClr val="D81B60"/>
                </a:solidFill>
                <a:highlight>
                  <a:srgbClr val="FFFFFF"/>
                </a:highlight>
                <a:latin typeface="Roboto Mono"/>
                <a:ea typeface="Roboto Mono"/>
                <a:cs typeface="Roboto Mono"/>
                <a:sym typeface="Roboto Mono"/>
              </a:rPr>
              <a:t>-- rename field Category di tabel Products menjadi CategoryID</a:t>
            </a:r>
            <a:endParaRPr sz="900">
              <a:solidFill>
                <a:srgbClr val="D81B60"/>
              </a:solidFill>
              <a:highlight>
                <a:srgbClr val="FFFFFF"/>
              </a:highlight>
              <a:latin typeface="Roboto Mono"/>
              <a:ea typeface="Roboto Mono"/>
              <a:cs typeface="Roboto Mono"/>
              <a:sym typeface="Roboto Mono"/>
            </a:endParaRPr>
          </a:p>
          <a:p>
            <a:pPr marL="0" lvl="0" indent="0" algn="l" rtl="0">
              <a:lnSpc>
                <a:spcPct val="133333"/>
              </a:lnSpc>
              <a:spcBef>
                <a:spcPts val="0"/>
              </a:spcBef>
              <a:spcAft>
                <a:spcPts val="0"/>
              </a:spcAft>
              <a:buNone/>
            </a:pPr>
            <a:r>
              <a:rPr lang="en" sz="900">
                <a:solidFill>
                  <a:srgbClr val="3367D6"/>
                </a:solidFill>
                <a:highlight>
                  <a:srgbClr val="FFFFFF"/>
                </a:highlight>
                <a:latin typeface="Roboto Mono"/>
                <a:ea typeface="Roboto Mono"/>
                <a:cs typeface="Roboto Mono"/>
                <a:sym typeface="Roboto Mono"/>
              </a:rPr>
              <a:t>CREATE</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TABLE</a:t>
            </a:r>
            <a:r>
              <a:rPr lang="en" sz="900">
                <a:solidFill>
                  <a:srgbClr val="3A474E"/>
                </a:solidFill>
                <a:highlight>
                  <a:srgbClr val="FFFFFF"/>
                </a:highlight>
                <a:latin typeface="Roboto Mono"/>
                <a:ea typeface="Roboto Mono"/>
                <a:cs typeface="Roboto Mono"/>
                <a:sym typeface="Roboto Mono"/>
              </a:rPr>
              <a:t> </a:t>
            </a:r>
            <a:r>
              <a:rPr lang="en" sz="900">
                <a:solidFill>
                  <a:srgbClr val="0D904F"/>
                </a:solidFill>
                <a:highlight>
                  <a:srgbClr val="FFFFFF"/>
                </a:highlight>
                <a:latin typeface="Roboto Mono"/>
                <a:ea typeface="Roboto Mono"/>
                <a:cs typeface="Roboto Mono"/>
                <a:sym typeface="Roboto Mono"/>
              </a:rPr>
              <a:t>`muamalat-final-project.datasets.products_temp`</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AS</a:t>
            </a:r>
            <a:endParaRPr sz="900">
              <a:solidFill>
                <a:srgbClr val="3367D6"/>
              </a:solidFill>
              <a:highlight>
                <a:srgbClr val="FFFFFF"/>
              </a:highlight>
              <a:latin typeface="Roboto Mono"/>
              <a:ea typeface="Roboto Mono"/>
              <a:cs typeface="Roboto Mono"/>
              <a:sym typeface="Roboto Mono"/>
            </a:endParaRPr>
          </a:p>
          <a:p>
            <a:pPr marL="0" lvl="0" indent="0" algn="l" rtl="0">
              <a:lnSpc>
                <a:spcPct val="133333"/>
              </a:lnSpc>
              <a:spcBef>
                <a:spcPts val="0"/>
              </a:spcBef>
              <a:spcAft>
                <a:spcPts val="0"/>
              </a:spcAft>
              <a:buNone/>
            </a:pPr>
            <a:r>
              <a:rPr lang="en" sz="900">
                <a:solidFill>
                  <a:srgbClr val="3367D6"/>
                </a:solidFill>
                <a:highlight>
                  <a:srgbClr val="FFFFFF"/>
                </a:highlight>
                <a:latin typeface="Roboto Mono"/>
                <a:ea typeface="Roboto Mono"/>
                <a:cs typeface="Roboto Mono"/>
                <a:sym typeface="Roboto Mono"/>
              </a:rPr>
              <a:t>SELECT</a:t>
            </a:r>
            <a:endParaRPr sz="900">
              <a:solidFill>
                <a:srgbClr val="3367D6"/>
              </a:solidFill>
              <a:highlight>
                <a:srgbClr val="FFFFFF"/>
              </a:highlight>
              <a:latin typeface="Roboto Mono"/>
              <a:ea typeface="Roboto Mono"/>
              <a:cs typeface="Roboto Mono"/>
              <a:sym typeface="Roboto Mono"/>
            </a:endParaRPr>
          </a:p>
          <a:p>
            <a:pPr marL="0" lvl="0" indent="0" algn="l" rtl="0">
              <a:lnSpc>
                <a:spcPct val="133333"/>
              </a:lnSpc>
              <a:spcBef>
                <a:spcPts val="0"/>
              </a:spcBef>
              <a:spcAft>
                <a:spcPts val="0"/>
              </a:spcAft>
              <a:buNone/>
            </a:pPr>
            <a:r>
              <a:rPr lang="en" sz="900">
                <a:solidFill>
                  <a:srgbClr val="3A474E"/>
                </a:solidFill>
                <a:highlight>
                  <a:srgbClr val="FFFFFF"/>
                </a:highlight>
                <a:latin typeface="Roboto Mono"/>
                <a:ea typeface="Roboto Mono"/>
                <a:cs typeface="Roboto Mono"/>
                <a:sym typeface="Roboto Mono"/>
              </a:rPr>
              <a:t>  </a:t>
            </a:r>
            <a:r>
              <a:rPr lang="en" sz="900">
                <a:solidFill>
                  <a:schemeClr val="dk1"/>
                </a:solidFill>
                <a:highlight>
                  <a:srgbClr val="FFFFFF"/>
                </a:highlight>
                <a:latin typeface="Roboto Mono"/>
                <a:ea typeface="Roboto Mono"/>
                <a:cs typeface="Roboto Mono"/>
                <a:sym typeface="Roboto Mono"/>
              </a:rPr>
              <a:t>ProdNumber</a:t>
            </a:r>
            <a:r>
              <a:rPr lang="en" sz="900">
                <a:solidFill>
                  <a:srgbClr val="3A474E"/>
                </a:solidFill>
                <a:highlight>
                  <a:srgbClr val="FFFFFF"/>
                </a:highlight>
                <a:latin typeface="Roboto Mono"/>
                <a:ea typeface="Roboto Mono"/>
                <a:cs typeface="Roboto Mono"/>
                <a:sym typeface="Roboto Mono"/>
              </a:rPr>
              <a:t>,</a:t>
            </a:r>
            <a:endParaRPr sz="900">
              <a:solidFill>
                <a:srgbClr val="3A474E"/>
              </a:solidFill>
              <a:highlight>
                <a:srgbClr val="FFFFFF"/>
              </a:highlight>
              <a:latin typeface="Roboto Mono"/>
              <a:ea typeface="Roboto Mono"/>
              <a:cs typeface="Roboto Mono"/>
              <a:sym typeface="Roboto Mono"/>
            </a:endParaRPr>
          </a:p>
          <a:p>
            <a:pPr marL="0" lvl="0" indent="0" algn="l" rtl="0">
              <a:lnSpc>
                <a:spcPct val="133333"/>
              </a:lnSpc>
              <a:spcBef>
                <a:spcPts val="0"/>
              </a:spcBef>
              <a:spcAft>
                <a:spcPts val="0"/>
              </a:spcAft>
              <a:buNone/>
            </a:pPr>
            <a:r>
              <a:rPr lang="en" sz="900">
                <a:solidFill>
                  <a:srgbClr val="3A474E"/>
                </a:solidFill>
                <a:highlight>
                  <a:srgbClr val="FFFFFF"/>
                </a:highlight>
                <a:latin typeface="Roboto Mono"/>
                <a:ea typeface="Roboto Mono"/>
                <a:cs typeface="Roboto Mono"/>
                <a:sym typeface="Roboto Mono"/>
              </a:rPr>
              <a:t>  </a:t>
            </a:r>
            <a:r>
              <a:rPr lang="en" sz="900">
                <a:solidFill>
                  <a:schemeClr val="dk1"/>
                </a:solidFill>
                <a:highlight>
                  <a:srgbClr val="FFFFFF"/>
                </a:highlight>
                <a:latin typeface="Roboto Mono"/>
                <a:ea typeface="Roboto Mono"/>
                <a:cs typeface="Roboto Mono"/>
                <a:sym typeface="Roboto Mono"/>
              </a:rPr>
              <a:t>ProdName</a:t>
            </a:r>
            <a:r>
              <a:rPr lang="en" sz="900">
                <a:solidFill>
                  <a:srgbClr val="3A474E"/>
                </a:solidFill>
                <a:highlight>
                  <a:srgbClr val="FFFFFF"/>
                </a:highlight>
                <a:latin typeface="Roboto Mono"/>
                <a:ea typeface="Roboto Mono"/>
                <a:cs typeface="Roboto Mono"/>
                <a:sym typeface="Roboto Mono"/>
              </a:rPr>
              <a:t>,</a:t>
            </a:r>
            <a:endParaRPr sz="900">
              <a:solidFill>
                <a:srgbClr val="3A474E"/>
              </a:solidFill>
              <a:highlight>
                <a:srgbClr val="FFFFFF"/>
              </a:highlight>
              <a:latin typeface="Roboto Mono"/>
              <a:ea typeface="Roboto Mono"/>
              <a:cs typeface="Roboto Mono"/>
              <a:sym typeface="Roboto Mono"/>
            </a:endParaRPr>
          </a:p>
          <a:p>
            <a:pPr marL="0" lvl="0" indent="0" algn="l" rtl="0">
              <a:lnSpc>
                <a:spcPct val="133333"/>
              </a:lnSpc>
              <a:spcBef>
                <a:spcPts val="0"/>
              </a:spcBef>
              <a:spcAft>
                <a:spcPts val="0"/>
              </a:spcAft>
              <a:buNone/>
            </a:pPr>
            <a:r>
              <a:rPr lang="en" sz="900">
                <a:solidFill>
                  <a:srgbClr val="3A474E"/>
                </a:solidFill>
                <a:highlight>
                  <a:srgbClr val="FFFFFF"/>
                </a:highlight>
                <a:latin typeface="Roboto Mono"/>
                <a:ea typeface="Roboto Mono"/>
                <a:cs typeface="Roboto Mono"/>
                <a:sym typeface="Roboto Mono"/>
              </a:rPr>
              <a:t>  </a:t>
            </a:r>
            <a:r>
              <a:rPr lang="en" sz="900">
                <a:solidFill>
                  <a:schemeClr val="dk1"/>
                </a:solidFill>
                <a:highlight>
                  <a:srgbClr val="FFFFFF"/>
                </a:highlight>
                <a:latin typeface="Roboto Mono"/>
                <a:ea typeface="Roboto Mono"/>
                <a:cs typeface="Roboto Mono"/>
                <a:sym typeface="Roboto Mono"/>
              </a:rPr>
              <a:t>Category</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AS</a:t>
            </a:r>
            <a:r>
              <a:rPr lang="en" sz="900">
                <a:solidFill>
                  <a:srgbClr val="3A474E"/>
                </a:solidFill>
                <a:highlight>
                  <a:srgbClr val="FFFFFF"/>
                </a:highlight>
                <a:latin typeface="Roboto Mono"/>
                <a:ea typeface="Roboto Mono"/>
                <a:cs typeface="Roboto Mono"/>
                <a:sym typeface="Roboto Mono"/>
              </a:rPr>
              <a:t> </a:t>
            </a:r>
            <a:r>
              <a:rPr lang="en" sz="900">
                <a:solidFill>
                  <a:schemeClr val="dk1"/>
                </a:solidFill>
                <a:highlight>
                  <a:srgbClr val="FFFFFF"/>
                </a:highlight>
                <a:latin typeface="Roboto Mono"/>
                <a:ea typeface="Roboto Mono"/>
                <a:cs typeface="Roboto Mono"/>
                <a:sym typeface="Roboto Mono"/>
              </a:rPr>
              <a:t>CategoryID</a:t>
            </a:r>
            <a:r>
              <a:rPr lang="en" sz="900">
                <a:solidFill>
                  <a:srgbClr val="3A474E"/>
                </a:solidFill>
                <a:highlight>
                  <a:srgbClr val="FFFFFF"/>
                </a:highlight>
                <a:latin typeface="Roboto Mono"/>
                <a:ea typeface="Roboto Mono"/>
                <a:cs typeface="Roboto Mono"/>
                <a:sym typeface="Roboto Mono"/>
              </a:rPr>
              <a:t>,</a:t>
            </a:r>
            <a:endParaRPr sz="900">
              <a:solidFill>
                <a:srgbClr val="3A474E"/>
              </a:solidFill>
              <a:highlight>
                <a:srgbClr val="FFFFFF"/>
              </a:highlight>
              <a:latin typeface="Roboto Mono"/>
              <a:ea typeface="Roboto Mono"/>
              <a:cs typeface="Roboto Mono"/>
              <a:sym typeface="Roboto Mono"/>
            </a:endParaRPr>
          </a:p>
          <a:p>
            <a:pPr marL="0" lvl="0" indent="0" algn="l" rtl="0">
              <a:lnSpc>
                <a:spcPct val="133333"/>
              </a:lnSpc>
              <a:spcBef>
                <a:spcPts val="0"/>
              </a:spcBef>
              <a:spcAft>
                <a:spcPts val="0"/>
              </a:spcAft>
              <a:buNone/>
            </a:pPr>
            <a:r>
              <a:rPr lang="en" sz="900">
                <a:solidFill>
                  <a:srgbClr val="3A474E"/>
                </a:solidFill>
                <a:highlight>
                  <a:srgbClr val="FFFFFF"/>
                </a:highlight>
                <a:latin typeface="Roboto Mono"/>
                <a:ea typeface="Roboto Mono"/>
                <a:cs typeface="Roboto Mono"/>
                <a:sym typeface="Roboto Mono"/>
              </a:rPr>
              <a:t>  </a:t>
            </a:r>
            <a:r>
              <a:rPr lang="en" sz="900">
                <a:solidFill>
                  <a:schemeClr val="dk1"/>
                </a:solidFill>
                <a:highlight>
                  <a:srgbClr val="FFFFFF"/>
                </a:highlight>
                <a:latin typeface="Roboto Mono"/>
                <a:ea typeface="Roboto Mono"/>
                <a:cs typeface="Roboto Mono"/>
                <a:sym typeface="Roboto Mono"/>
              </a:rPr>
              <a:t>Price</a:t>
            </a:r>
            <a:endParaRPr sz="900">
              <a:solidFill>
                <a:schemeClr val="dk1"/>
              </a:solidFill>
              <a:highlight>
                <a:srgbClr val="FFFFFF"/>
              </a:highlight>
              <a:latin typeface="Roboto Mono"/>
              <a:ea typeface="Roboto Mono"/>
              <a:cs typeface="Roboto Mono"/>
              <a:sym typeface="Roboto Mono"/>
            </a:endParaRPr>
          </a:p>
          <a:p>
            <a:pPr marL="0" lvl="0" indent="0" algn="l" rtl="0">
              <a:lnSpc>
                <a:spcPct val="133333"/>
              </a:lnSpc>
              <a:spcBef>
                <a:spcPts val="0"/>
              </a:spcBef>
              <a:spcAft>
                <a:spcPts val="0"/>
              </a:spcAft>
              <a:buNone/>
            </a:pPr>
            <a:r>
              <a:rPr lang="en" sz="900">
                <a:solidFill>
                  <a:srgbClr val="3367D6"/>
                </a:solidFill>
                <a:highlight>
                  <a:srgbClr val="FFFFFF"/>
                </a:highlight>
                <a:latin typeface="Roboto Mono"/>
                <a:ea typeface="Roboto Mono"/>
                <a:cs typeface="Roboto Mono"/>
                <a:sym typeface="Roboto Mono"/>
              </a:rPr>
              <a:t>FROM</a:t>
            </a:r>
            <a:endParaRPr sz="900">
              <a:solidFill>
                <a:srgbClr val="3367D6"/>
              </a:solidFill>
              <a:highlight>
                <a:srgbClr val="FFFFFF"/>
              </a:highlight>
              <a:latin typeface="Roboto Mono"/>
              <a:ea typeface="Roboto Mono"/>
              <a:cs typeface="Roboto Mono"/>
              <a:sym typeface="Roboto Mono"/>
            </a:endParaRPr>
          </a:p>
          <a:p>
            <a:pPr marL="0" lvl="0" indent="0" algn="l" rtl="0">
              <a:lnSpc>
                <a:spcPct val="133333"/>
              </a:lnSpc>
              <a:spcBef>
                <a:spcPts val="0"/>
              </a:spcBef>
              <a:spcAft>
                <a:spcPts val="0"/>
              </a:spcAft>
              <a:buNone/>
            </a:pPr>
            <a:r>
              <a:rPr lang="en" sz="900">
                <a:solidFill>
                  <a:srgbClr val="3A474E"/>
                </a:solidFill>
                <a:highlight>
                  <a:srgbClr val="FFFFFF"/>
                </a:highlight>
                <a:latin typeface="Roboto Mono"/>
                <a:ea typeface="Roboto Mono"/>
                <a:cs typeface="Roboto Mono"/>
                <a:sym typeface="Roboto Mono"/>
              </a:rPr>
              <a:t>  </a:t>
            </a:r>
            <a:r>
              <a:rPr lang="en" sz="900">
                <a:solidFill>
                  <a:srgbClr val="0D904F"/>
                </a:solidFill>
                <a:highlight>
                  <a:srgbClr val="FFFFFF"/>
                </a:highlight>
                <a:latin typeface="Roboto Mono"/>
                <a:ea typeface="Roboto Mono"/>
                <a:cs typeface="Roboto Mono"/>
                <a:sym typeface="Roboto Mono"/>
              </a:rPr>
              <a:t>`muamalat-final-project.datasets.Products`</a:t>
            </a:r>
            <a:endParaRPr sz="900">
              <a:solidFill>
                <a:srgbClr val="0D904F"/>
              </a:solidFill>
              <a:highlight>
                <a:srgbClr val="FFFFFF"/>
              </a:highlight>
              <a:latin typeface="Roboto Mono"/>
              <a:ea typeface="Roboto Mono"/>
              <a:cs typeface="Roboto Mono"/>
              <a:sym typeface="Roboto Mono"/>
            </a:endParaRPr>
          </a:p>
          <a:p>
            <a:pPr marL="0" lvl="0" indent="0" algn="l" rtl="0">
              <a:lnSpc>
                <a:spcPct val="133333"/>
              </a:lnSpc>
              <a:spcBef>
                <a:spcPts val="0"/>
              </a:spcBef>
              <a:spcAft>
                <a:spcPts val="0"/>
              </a:spcAft>
              <a:buNone/>
            </a:pPr>
            <a:r>
              <a:rPr lang="en" sz="900">
                <a:solidFill>
                  <a:srgbClr val="D81B60"/>
                </a:solidFill>
                <a:highlight>
                  <a:srgbClr val="FFFFFF"/>
                </a:highlight>
                <a:latin typeface="Roboto Mono"/>
                <a:ea typeface="Roboto Mono"/>
                <a:cs typeface="Roboto Mono"/>
                <a:sym typeface="Roboto Mono"/>
              </a:rPr>
              <a:t>-- drop tabel original</a:t>
            </a:r>
            <a:endParaRPr sz="900">
              <a:solidFill>
                <a:srgbClr val="D81B60"/>
              </a:solidFill>
              <a:highlight>
                <a:srgbClr val="FFFFFF"/>
              </a:highlight>
              <a:latin typeface="Roboto Mono"/>
              <a:ea typeface="Roboto Mono"/>
              <a:cs typeface="Roboto Mono"/>
              <a:sym typeface="Roboto Mono"/>
            </a:endParaRPr>
          </a:p>
          <a:p>
            <a:pPr marL="0" lvl="0" indent="0" algn="l" rtl="0">
              <a:lnSpc>
                <a:spcPct val="133333"/>
              </a:lnSpc>
              <a:spcBef>
                <a:spcPts val="0"/>
              </a:spcBef>
              <a:spcAft>
                <a:spcPts val="0"/>
              </a:spcAft>
              <a:buNone/>
            </a:pPr>
            <a:r>
              <a:rPr lang="en" sz="900">
                <a:solidFill>
                  <a:srgbClr val="3367D6"/>
                </a:solidFill>
                <a:highlight>
                  <a:srgbClr val="FFFFFF"/>
                </a:highlight>
                <a:latin typeface="Roboto Mono"/>
                <a:ea typeface="Roboto Mono"/>
                <a:cs typeface="Roboto Mono"/>
                <a:sym typeface="Roboto Mono"/>
              </a:rPr>
              <a:t>DROP</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TABLE</a:t>
            </a:r>
            <a:r>
              <a:rPr lang="en" sz="900">
                <a:solidFill>
                  <a:srgbClr val="3A474E"/>
                </a:solidFill>
                <a:highlight>
                  <a:srgbClr val="FFFFFF"/>
                </a:highlight>
                <a:latin typeface="Roboto Mono"/>
                <a:ea typeface="Roboto Mono"/>
                <a:cs typeface="Roboto Mono"/>
                <a:sym typeface="Roboto Mono"/>
              </a:rPr>
              <a:t> </a:t>
            </a:r>
            <a:r>
              <a:rPr lang="en" sz="900">
                <a:solidFill>
                  <a:srgbClr val="0D904F"/>
                </a:solidFill>
                <a:highlight>
                  <a:srgbClr val="FFFFFF"/>
                </a:highlight>
                <a:latin typeface="Roboto Mono"/>
                <a:ea typeface="Roboto Mono"/>
                <a:cs typeface="Roboto Mono"/>
                <a:sym typeface="Roboto Mono"/>
              </a:rPr>
              <a:t>`muamalat-final-project.datasets.Products`</a:t>
            </a:r>
            <a:r>
              <a:rPr lang="en" sz="900">
                <a:solidFill>
                  <a:srgbClr val="3A474E"/>
                </a:solidFill>
                <a:highlight>
                  <a:srgbClr val="FFFFFF"/>
                </a:highlight>
                <a:latin typeface="Roboto Mono"/>
                <a:ea typeface="Roboto Mono"/>
                <a:cs typeface="Roboto Mono"/>
                <a:sym typeface="Roboto Mono"/>
              </a:rPr>
              <a:t>;</a:t>
            </a:r>
            <a:endParaRPr sz="900">
              <a:solidFill>
                <a:srgbClr val="3A474E"/>
              </a:solidFill>
              <a:highlight>
                <a:srgbClr val="FFFFFF"/>
              </a:highlight>
              <a:latin typeface="Roboto Mono"/>
              <a:ea typeface="Roboto Mono"/>
              <a:cs typeface="Roboto Mono"/>
              <a:sym typeface="Roboto Mono"/>
            </a:endParaRPr>
          </a:p>
          <a:p>
            <a:pPr marL="0" lvl="0" indent="0" algn="l" rtl="0">
              <a:lnSpc>
                <a:spcPct val="133333"/>
              </a:lnSpc>
              <a:spcBef>
                <a:spcPts val="0"/>
              </a:spcBef>
              <a:spcAft>
                <a:spcPts val="0"/>
              </a:spcAft>
              <a:buNone/>
            </a:pPr>
            <a:r>
              <a:rPr lang="en" sz="900">
                <a:solidFill>
                  <a:srgbClr val="D81B60"/>
                </a:solidFill>
                <a:highlight>
                  <a:srgbClr val="FFFFFF"/>
                </a:highlight>
                <a:latin typeface="Roboto Mono"/>
                <a:ea typeface="Roboto Mono"/>
                <a:cs typeface="Roboto Mono"/>
                <a:sym typeface="Roboto Mono"/>
              </a:rPr>
              <a:t>-- rename tabel baru</a:t>
            </a:r>
            <a:endParaRPr sz="900">
              <a:solidFill>
                <a:srgbClr val="D81B60"/>
              </a:solidFill>
              <a:highlight>
                <a:srgbClr val="FFFFFF"/>
              </a:highlight>
              <a:latin typeface="Roboto Mono"/>
              <a:ea typeface="Roboto Mono"/>
              <a:cs typeface="Roboto Mono"/>
              <a:sym typeface="Roboto Mono"/>
            </a:endParaRPr>
          </a:p>
          <a:p>
            <a:pPr marL="0" lvl="0" indent="0" algn="l" rtl="0">
              <a:lnSpc>
                <a:spcPct val="133333"/>
              </a:lnSpc>
              <a:spcBef>
                <a:spcPts val="0"/>
              </a:spcBef>
              <a:spcAft>
                <a:spcPts val="0"/>
              </a:spcAft>
              <a:buNone/>
            </a:pPr>
            <a:r>
              <a:rPr lang="en" sz="900">
                <a:solidFill>
                  <a:srgbClr val="3367D6"/>
                </a:solidFill>
                <a:highlight>
                  <a:srgbClr val="FFFFFF"/>
                </a:highlight>
                <a:latin typeface="Roboto Mono"/>
                <a:ea typeface="Roboto Mono"/>
                <a:cs typeface="Roboto Mono"/>
                <a:sym typeface="Roboto Mono"/>
              </a:rPr>
              <a:t>ALTER</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TABLE</a:t>
            </a:r>
            <a:r>
              <a:rPr lang="en" sz="900">
                <a:solidFill>
                  <a:srgbClr val="3A474E"/>
                </a:solidFill>
                <a:highlight>
                  <a:srgbClr val="FFFFFF"/>
                </a:highlight>
                <a:latin typeface="Roboto Mono"/>
                <a:ea typeface="Roboto Mono"/>
                <a:cs typeface="Roboto Mono"/>
                <a:sym typeface="Roboto Mono"/>
              </a:rPr>
              <a:t> </a:t>
            </a:r>
            <a:r>
              <a:rPr lang="en" sz="900">
                <a:solidFill>
                  <a:srgbClr val="0D904F"/>
                </a:solidFill>
                <a:highlight>
                  <a:srgbClr val="FFFFFF"/>
                </a:highlight>
                <a:latin typeface="Roboto Mono"/>
                <a:ea typeface="Roboto Mono"/>
                <a:cs typeface="Roboto Mono"/>
                <a:sym typeface="Roboto Mono"/>
              </a:rPr>
              <a:t>`muamalat-final-project.datasets.products_temp`</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RENAME</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TO</a:t>
            </a:r>
            <a:r>
              <a:rPr lang="en" sz="900">
                <a:solidFill>
                  <a:srgbClr val="3A474E"/>
                </a:solidFill>
                <a:highlight>
                  <a:srgbClr val="FFFFFF"/>
                </a:highlight>
                <a:latin typeface="Roboto Mono"/>
                <a:ea typeface="Roboto Mono"/>
                <a:cs typeface="Roboto Mono"/>
                <a:sym typeface="Roboto Mono"/>
              </a:rPr>
              <a:t> </a:t>
            </a:r>
            <a:r>
              <a:rPr lang="en" sz="900">
                <a:solidFill>
                  <a:schemeClr val="dk1"/>
                </a:solidFill>
                <a:highlight>
                  <a:srgbClr val="FFFFFF"/>
                </a:highlight>
                <a:latin typeface="Roboto Mono"/>
                <a:ea typeface="Roboto Mono"/>
                <a:cs typeface="Roboto Mono"/>
                <a:sym typeface="Roboto Mono"/>
              </a:rPr>
              <a:t>Products</a:t>
            </a:r>
            <a:r>
              <a:rPr lang="en" sz="900">
                <a:solidFill>
                  <a:srgbClr val="3A474E"/>
                </a:solidFill>
                <a:highlight>
                  <a:srgbClr val="FFFFFF"/>
                </a:highlight>
                <a:latin typeface="Roboto Mono"/>
                <a:ea typeface="Roboto Mono"/>
                <a:cs typeface="Roboto Mono"/>
                <a:sym typeface="Roboto Mono"/>
              </a:rPr>
              <a:t>;</a:t>
            </a:r>
            <a:endParaRPr sz="900">
              <a:solidFill>
                <a:srgbClr val="D81B60"/>
              </a:solidFill>
              <a:highlight>
                <a:srgbClr val="FFFFFF"/>
              </a:highlight>
              <a:latin typeface="Roboto Mono"/>
              <a:ea typeface="Roboto Mono"/>
              <a:cs typeface="Roboto Mono"/>
              <a:sym typeface="Roboto Mono"/>
            </a:endParaRPr>
          </a:p>
        </p:txBody>
      </p:sp>
      <p:sp>
        <p:nvSpPr>
          <p:cNvPr id="151" name="Google Shape;151;p29"/>
          <p:cNvSpPr txBox="1">
            <a:spLocks noGrp="1"/>
          </p:cNvSpPr>
          <p:nvPr>
            <p:ph type="body" idx="2"/>
          </p:nvPr>
        </p:nvSpPr>
        <p:spPr>
          <a:xfrm>
            <a:off x="4904975" y="375600"/>
            <a:ext cx="896400" cy="528900"/>
          </a:xfrm>
          <a:prstGeom prst="rect">
            <a:avLst/>
          </a:prstGeom>
        </p:spPr>
        <p:txBody>
          <a:bodyPr spcFirstLastPara="1" wrap="square" lIns="91425" tIns="91425" rIns="91425" bIns="91425" anchor="ctr" anchorCtr="0">
            <a:normAutofit fontScale="92500" lnSpcReduction="20000"/>
          </a:bodyPr>
          <a:lstStyle/>
          <a:p>
            <a:pPr marL="0" lvl="0" indent="0" algn="l" rtl="0">
              <a:lnSpc>
                <a:spcPct val="133333"/>
              </a:lnSpc>
              <a:spcBef>
                <a:spcPts val="0"/>
              </a:spcBef>
              <a:spcAft>
                <a:spcPts val="0"/>
              </a:spcAft>
              <a:buNone/>
            </a:pPr>
            <a:r>
              <a:rPr lang="en"/>
              <a:t>Query 2</a:t>
            </a:r>
            <a:endParaRPr/>
          </a:p>
        </p:txBody>
      </p:sp>
      <p:sp>
        <p:nvSpPr>
          <p:cNvPr id="152" name="Google Shape;152;p29"/>
          <p:cNvSpPr txBox="1"/>
          <p:nvPr/>
        </p:nvSpPr>
        <p:spPr>
          <a:xfrm>
            <a:off x="356700" y="4679975"/>
            <a:ext cx="8308200" cy="26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Rubik"/>
                <a:ea typeface="Rubik"/>
                <a:cs typeface="Rubik"/>
                <a:sym typeface="Rubik"/>
              </a:rPr>
              <a:t>Source link: </a:t>
            </a:r>
            <a:r>
              <a:rPr lang="en" sz="1200" u="sng">
                <a:solidFill>
                  <a:schemeClr val="hlink"/>
                </a:solidFill>
                <a:latin typeface="Rubik"/>
                <a:ea typeface="Rubik"/>
                <a:cs typeface="Rubik"/>
                <a:sym typeface="Rubik"/>
                <a:hlinkClick r:id="rId3"/>
              </a:rPr>
              <a:t>Cek ID query</a:t>
            </a:r>
            <a:endParaRPr sz="1200">
              <a:solidFill>
                <a:schemeClr val="dk2"/>
              </a:solidFill>
              <a:latin typeface="Rubik"/>
              <a:ea typeface="Rubik"/>
              <a:cs typeface="Rubik"/>
              <a:sym typeface="Rubik"/>
            </a:endParaRPr>
          </a:p>
          <a:p>
            <a:pPr marL="0" lvl="0" indent="0" algn="l" rtl="0">
              <a:spcBef>
                <a:spcPts val="0"/>
              </a:spcBef>
              <a:spcAft>
                <a:spcPts val="0"/>
              </a:spcAft>
              <a:buNone/>
            </a:pPr>
            <a:endParaRPr sz="1200">
              <a:solidFill>
                <a:schemeClr val="dk2"/>
              </a:solidFill>
              <a:latin typeface="Rubik"/>
              <a:ea typeface="Rubik"/>
              <a:cs typeface="Rubik"/>
              <a:sym typeface="Rubik"/>
            </a:endParaRPr>
          </a:p>
        </p:txBody>
      </p:sp>
      <p:sp>
        <p:nvSpPr>
          <p:cNvPr id="153" name="Google Shape;153;p29">
            <a:hlinkClick r:id="rId4" action="ppaction://hlinksldjump"/>
          </p:cNvPr>
          <p:cNvSpPr/>
          <p:nvPr/>
        </p:nvSpPr>
        <p:spPr>
          <a:xfrm>
            <a:off x="8582475" y="4717375"/>
            <a:ext cx="269100" cy="284100"/>
          </a:xfrm>
          <a:prstGeom prst="uturnArrow">
            <a:avLst>
              <a:gd name="adj1" fmla="val 25000"/>
              <a:gd name="adj2" fmla="val 25000"/>
              <a:gd name="adj3" fmla="val 25000"/>
              <a:gd name="adj4" fmla="val 43750"/>
              <a:gd name="adj5" fmla="val 7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30"/>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159" name="Google Shape;159;p30"/>
          <p:cNvSpPr/>
          <p:nvPr/>
        </p:nvSpPr>
        <p:spPr>
          <a:xfrm>
            <a:off x="0" y="0"/>
            <a:ext cx="4572000" cy="5143500"/>
          </a:xfrm>
          <a:prstGeom prst="rect">
            <a:avLst/>
          </a:prstGeom>
          <a:solidFill>
            <a:srgbClr val="019FAB">
              <a:alpha val="4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0"/>
          <p:cNvSpPr txBox="1">
            <a:spLocks noGrp="1"/>
          </p:cNvSpPr>
          <p:nvPr>
            <p:ph type="title"/>
          </p:nvPr>
        </p:nvSpPr>
        <p:spPr>
          <a:xfrm>
            <a:off x="265500" y="291200"/>
            <a:ext cx="4045200" cy="747900"/>
          </a:xfrm>
          <a:prstGeom prst="rect">
            <a:avLst/>
          </a:prstGeom>
        </p:spPr>
        <p:txBody>
          <a:bodyPr spcFirstLastPara="1" wrap="square" lIns="91425" tIns="91425" rIns="91425" bIns="91425" anchor="ctr" anchorCtr="0">
            <a:normAutofit/>
          </a:bodyPr>
          <a:lstStyle/>
          <a:p>
            <a:pPr marL="0" lvl="0" indent="0" algn="just" rtl="0">
              <a:spcBef>
                <a:spcPts val="0"/>
              </a:spcBef>
              <a:spcAft>
                <a:spcPts val="0"/>
              </a:spcAft>
              <a:buClr>
                <a:schemeClr val="dk1"/>
              </a:buClr>
              <a:buSzPts val="1100"/>
              <a:buFont typeface="Arial"/>
              <a:buNone/>
            </a:pPr>
            <a:r>
              <a:rPr lang="en" sz="2650" b="1">
                <a:latin typeface="Rubik"/>
                <a:ea typeface="Rubik"/>
                <a:cs typeface="Rubik"/>
                <a:sym typeface="Rubik"/>
              </a:rPr>
              <a:t>Hubungan antar tabel</a:t>
            </a:r>
            <a:endParaRPr sz="1400">
              <a:latin typeface="Rubik"/>
              <a:ea typeface="Rubik"/>
              <a:cs typeface="Rubik"/>
              <a:sym typeface="Rubik"/>
            </a:endParaRPr>
          </a:p>
        </p:txBody>
      </p:sp>
      <p:sp>
        <p:nvSpPr>
          <p:cNvPr id="161" name="Google Shape;161;p30"/>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p>
            <a:pPr marL="0" lvl="0" indent="0" algn="l" rtl="0">
              <a:spcBef>
                <a:spcPts val="0"/>
              </a:spcBef>
              <a:spcAft>
                <a:spcPts val="1200"/>
              </a:spcAft>
              <a:buNone/>
            </a:pPr>
            <a:endParaRPr/>
          </a:p>
        </p:txBody>
      </p:sp>
      <p:pic>
        <p:nvPicPr>
          <p:cNvPr id="162" name="Google Shape;162;p30"/>
          <p:cNvPicPr preferRelativeResize="0"/>
          <p:nvPr/>
        </p:nvPicPr>
        <p:blipFill>
          <a:blip r:embed="rId4">
            <a:alphaModFix/>
          </a:blip>
          <a:stretch>
            <a:fillRect/>
          </a:stretch>
        </p:blipFill>
        <p:spPr>
          <a:xfrm>
            <a:off x="4692588" y="768100"/>
            <a:ext cx="4330824" cy="3607301"/>
          </a:xfrm>
          <a:prstGeom prst="rect">
            <a:avLst/>
          </a:prstGeom>
          <a:noFill/>
          <a:ln>
            <a:noFill/>
          </a:ln>
        </p:spPr>
      </p:pic>
      <p:sp>
        <p:nvSpPr>
          <p:cNvPr id="163" name="Google Shape;163;p30"/>
          <p:cNvSpPr txBox="1">
            <a:spLocks noGrp="1"/>
          </p:cNvSpPr>
          <p:nvPr>
            <p:ph type="subTitle" idx="1"/>
          </p:nvPr>
        </p:nvSpPr>
        <p:spPr>
          <a:xfrm>
            <a:off x="265500" y="919550"/>
            <a:ext cx="4045200" cy="4059600"/>
          </a:xfrm>
          <a:prstGeom prst="rect">
            <a:avLst/>
          </a:prstGeom>
        </p:spPr>
        <p:txBody>
          <a:bodyPr spcFirstLastPara="1" wrap="square" lIns="91425" tIns="91425" rIns="91425" bIns="91425" anchor="t" anchorCtr="0">
            <a:noAutofit/>
          </a:bodyPr>
          <a:lstStyle/>
          <a:p>
            <a:pPr marL="0" lvl="0" indent="0" algn="just" rtl="0">
              <a:lnSpc>
                <a:spcPct val="80000"/>
              </a:lnSpc>
              <a:spcBef>
                <a:spcPts val="0"/>
              </a:spcBef>
              <a:spcAft>
                <a:spcPts val="0"/>
              </a:spcAft>
              <a:buSzPts val="605"/>
              <a:buNone/>
            </a:pPr>
            <a:r>
              <a:rPr lang="en" sz="870">
                <a:latin typeface="Rubik"/>
                <a:ea typeface="Rubik"/>
                <a:cs typeface="Rubik"/>
                <a:sym typeface="Rubik"/>
              </a:rPr>
              <a:t>1. Tabel Pelanggan (Customers):</a:t>
            </a:r>
            <a:endParaRPr sz="870">
              <a:latin typeface="Rubik"/>
              <a:ea typeface="Rubik"/>
              <a:cs typeface="Rubik"/>
              <a:sym typeface="Rubik"/>
            </a:endParaRPr>
          </a:p>
          <a:p>
            <a:pPr marL="457200" lvl="0" indent="-283845" algn="just" rtl="0">
              <a:lnSpc>
                <a:spcPct val="80000"/>
              </a:lnSpc>
              <a:spcBef>
                <a:spcPts val="0"/>
              </a:spcBef>
              <a:spcAft>
                <a:spcPts val="0"/>
              </a:spcAft>
              <a:buSzPts val="870"/>
              <a:buFont typeface="Rubik"/>
              <a:buChar char="●"/>
            </a:pPr>
            <a:r>
              <a:rPr lang="en" sz="870">
                <a:latin typeface="Rubik"/>
                <a:ea typeface="Rubik"/>
                <a:cs typeface="Rubik"/>
                <a:sym typeface="Rubik"/>
              </a:rPr>
              <a:t>Primary Key (PK): CustomerID</a:t>
            </a:r>
            <a:endParaRPr sz="870">
              <a:latin typeface="Rubik"/>
              <a:ea typeface="Rubik"/>
              <a:cs typeface="Rubik"/>
              <a:sym typeface="Rubik"/>
            </a:endParaRPr>
          </a:p>
          <a:p>
            <a:pPr marL="457200" lvl="0" indent="-283845" algn="just" rtl="0">
              <a:lnSpc>
                <a:spcPct val="80000"/>
              </a:lnSpc>
              <a:spcBef>
                <a:spcPts val="0"/>
              </a:spcBef>
              <a:spcAft>
                <a:spcPts val="0"/>
              </a:spcAft>
              <a:buSzPts val="870"/>
              <a:buFont typeface="Rubik"/>
              <a:buChar char="●"/>
            </a:pPr>
            <a:r>
              <a:rPr lang="en" sz="870">
                <a:latin typeface="Rubik"/>
                <a:ea typeface="Rubik"/>
                <a:cs typeface="Rubik"/>
                <a:sym typeface="Rubik"/>
              </a:rPr>
              <a:t>Mewakili pelanggan unik dalam database.</a:t>
            </a:r>
            <a:endParaRPr sz="870">
              <a:latin typeface="Rubik"/>
              <a:ea typeface="Rubik"/>
              <a:cs typeface="Rubik"/>
              <a:sym typeface="Rubik"/>
            </a:endParaRPr>
          </a:p>
          <a:p>
            <a:pPr marL="457200" lvl="0" indent="-283845" algn="just" rtl="0">
              <a:lnSpc>
                <a:spcPct val="80000"/>
              </a:lnSpc>
              <a:spcBef>
                <a:spcPts val="0"/>
              </a:spcBef>
              <a:spcAft>
                <a:spcPts val="0"/>
              </a:spcAft>
              <a:buSzPts val="870"/>
              <a:buFont typeface="Rubik"/>
              <a:buChar char="●"/>
            </a:pPr>
            <a:r>
              <a:rPr lang="en" sz="870">
                <a:latin typeface="Rubik"/>
                <a:ea typeface="Rubik"/>
                <a:cs typeface="Rubik"/>
                <a:sym typeface="Rubik"/>
              </a:rPr>
              <a:t>Bertindak sebagai pengidentifikasi series nomor unik untuk setiap pelanggan.</a:t>
            </a:r>
            <a:endParaRPr sz="870">
              <a:latin typeface="Rubik"/>
              <a:ea typeface="Rubik"/>
              <a:cs typeface="Rubik"/>
              <a:sym typeface="Rubik"/>
            </a:endParaRPr>
          </a:p>
          <a:p>
            <a:pPr marL="0" lvl="0" indent="0" algn="just" rtl="0">
              <a:lnSpc>
                <a:spcPct val="80000"/>
              </a:lnSpc>
              <a:spcBef>
                <a:spcPts val="0"/>
              </a:spcBef>
              <a:spcAft>
                <a:spcPts val="0"/>
              </a:spcAft>
              <a:buSzPts val="605"/>
              <a:buNone/>
            </a:pPr>
            <a:endParaRPr sz="870">
              <a:latin typeface="Rubik"/>
              <a:ea typeface="Rubik"/>
              <a:cs typeface="Rubik"/>
              <a:sym typeface="Rubik"/>
            </a:endParaRPr>
          </a:p>
          <a:p>
            <a:pPr marL="0" lvl="0" indent="0" algn="just" rtl="0">
              <a:lnSpc>
                <a:spcPct val="80000"/>
              </a:lnSpc>
              <a:spcBef>
                <a:spcPts val="0"/>
              </a:spcBef>
              <a:spcAft>
                <a:spcPts val="0"/>
              </a:spcAft>
              <a:buSzPts val="605"/>
              <a:buNone/>
            </a:pPr>
            <a:r>
              <a:rPr lang="en" sz="870">
                <a:latin typeface="Rubik"/>
                <a:ea typeface="Rubik"/>
                <a:cs typeface="Rubik"/>
                <a:sym typeface="Rubik"/>
              </a:rPr>
              <a:t>2. Tabel Kategori Produk (ProductCategory):</a:t>
            </a:r>
            <a:endParaRPr sz="870">
              <a:latin typeface="Rubik"/>
              <a:ea typeface="Rubik"/>
              <a:cs typeface="Rubik"/>
              <a:sym typeface="Rubik"/>
            </a:endParaRPr>
          </a:p>
          <a:p>
            <a:pPr marL="457200" lvl="0" indent="-283845" algn="just" rtl="0">
              <a:lnSpc>
                <a:spcPct val="80000"/>
              </a:lnSpc>
              <a:spcBef>
                <a:spcPts val="0"/>
              </a:spcBef>
              <a:spcAft>
                <a:spcPts val="0"/>
              </a:spcAft>
              <a:buSzPts val="870"/>
              <a:buFont typeface="Rubik"/>
              <a:buChar char="●"/>
            </a:pPr>
            <a:r>
              <a:rPr lang="en" sz="870">
                <a:latin typeface="Rubik"/>
                <a:ea typeface="Rubik"/>
                <a:cs typeface="Rubik"/>
                <a:sym typeface="Rubik"/>
              </a:rPr>
              <a:t>Primary Key (PK): CategoryID</a:t>
            </a:r>
            <a:endParaRPr sz="870">
              <a:latin typeface="Rubik"/>
              <a:ea typeface="Rubik"/>
              <a:cs typeface="Rubik"/>
              <a:sym typeface="Rubik"/>
            </a:endParaRPr>
          </a:p>
          <a:p>
            <a:pPr marL="457200" lvl="0" indent="-283845" algn="just" rtl="0">
              <a:lnSpc>
                <a:spcPct val="80000"/>
              </a:lnSpc>
              <a:spcBef>
                <a:spcPts val="0"/>
              </a:spcBef>
              <a:spcAft>
                <a:spcPts val="0"/>
              </a:spcAft>
              <a:buSzPts val="870"/>
              <a:buFont typeface="Rubik"/>
              <a:buChar char="●"/>
            </a:pPr>
            <a:r>
              <a:rPr lang="en" sz="870">
                <a:latin typeface="Rubik"/>
                <a:ea typeface="Rubik"/>
                <a:cs typeface="Rubik"/>
                <a:sym typeface="Rubik"/>
              </a:rPr>
              <a:t>Mewakili 7 kategori produk.</a:t>
            </a:r>
            <a:endParaRPr sz="870">
              <a:latin typeface="Rubik"/>
              <a:ea typeface="Rubik"/>
              <a:cs typeface="Rubik"/>
              <a:sym typeface="Rubik"/>
            </a:endParaRPr>
          </a:p>
          <a:p>
            <a:pPr marL="457200" lvl="0" indent="-283845" algn="just" rtl="0">
              <a:lnSpc>
                <a:spcPct val="80000"/>
              </a:lnSpc>
              <a:spcBef>
                <a:spcPts val="0"/>
              </a:spcBef>
              <a:spcAft>
                <a:spcPts val="0"/>
              </a:spcAft>
              <a:buSzPts val="870"/>
              <a:buFont typeface="Rubik"/>
              <a:buChar char="●"/>
            </a:pPr>
            <a:r>
              <a:rPr lang="en" sz="870">
                <a:latin typeface="Rubik"/>
                <a:ea typeface="Rubik"/>
                <a:cs typeface="Rubik"/>
                <a:sym typeface="Rubik"/>
              </a:rPr>
              <a:t>Setiap kategori memiliki nomor series integer unik, nama, dan singkatan.</a:t>
            </a:r>
            <a:endParaRPr sz="870">
              <a:latin typeface="Rubik"/>
              <a:ea typeface="Rubik"/>
              <a:cs typeface="Rubik"/>
              <a:sym typeface="Rubik"/>
            </a:endParaRPr>
          </a:p>
          <a:p>
            <a:pPr marL="0" lvl="0" indent="0" algn="just" rtl="0">
              <a:lnSpc>
                <a:spcPct val="80000"/>
              </a:lnSpc>
              <a:spcBef>
                <a:spcPts val="0"/>
              </a:spcBef>
              <a:spcAft>
                <a:spcPts val="0"/>
              </a:spcAft>
              <a:buSzPts val="605"/>
              <a:buNone/>
            </a:pPr>
            <a:endParaRPr sz="870">
              <a:latin typeface="Rubik"/>
              <a:ea typeface="Rubik"/>
              <a:cs typeface="Rubik"/>
              <a:sym typeface="Rubik"/>
            </a:endParaRPr>
          </a:p>
          <a:p>
            <a:pPr marL="0" lvl="0" indent="0" algn="just" rtl="0">
              <a:lnSpc>
                <a:spcPct val="80000"/>
              </a:lnSpc>
              <a:spcBef>
                <a:spcPts val="0"/>
              </a:spcBef>
              <a:spcAft>
                <a:spcPts val="0"/>
              </a:spcAft>
              <a:buSzPts val="605"/>
              <a:buNone/>
            </a:pPr>
            <a:r>
              <a:rPr lang="en" sz="870">
                <a:latin typeface="Rubik"/>
                <a:ea typeface="Rubik"/>
                <a:cs typeface="Rubik"/>
                <a:sym typeface="Rubik"/>
              </a:rPr>
              <a:t>3. Tabel Produk (Products):</a:t>
            </a:r>
            <a:endParaRPr sz="870">
              <a:latin typeface="Rubik"/>
              <a:ea typeface="Rubik"/>
              <a:cs typeface="Rubik"/>
              <a:sym typeface="Rubik"/>
            </a:endParaRPr>
          </a:p>
          <a:p>
            <a:pPr marL="457200" lvl="0" indent="-283845" algn="just" rtl="0">
              <a:lnSpc>
                <a:spcPct val="80000"/>
              </a:lnSpc>
              <a:spcBef>
                <a:spcPts val="0"/>
              </a:spcBef>
              <a:spcAft>
                <a:spcPts val="0"/>
              </a:spcAft>
              <a:buSzPts val="870"/>
              <a:buFont typeface="Rubik"/>
              <a:buChar char="●"/>
            </a:pPr>
            <a:r>
              <a:rPr lang="en" sz="870">
                <a:latin typeface="Rubik"/>
                <a:ea typeface="Rubik"/>
                <a:cs typeface="Rubik"/>
                <a:sym typeface="Rubik"/>
              </a:rPr>
              <a:t>Primary Key (PK): ProdNumber</a:t>
            </a:r>
            <a:endParaRPr sz="870">
              <a:latin typeface="Rubik"/>
              <a:ea typeface="Rubik"/>
              <a:cs typeface="Rubik"/>
              <a:sym typeface="Rubik"/>
            </a:endParaRPr>
          </a:p>
          <a:p>
            <a:pPr marL="457200" lvl="0" indent="-283845" algn="just" rtl="0">
              <a:lnSpc>
                <a:spcPct val="80000"/>
              </a:lnSpc>
              <a:spcBef>
                <a:spcPts val="0"/>
              </a:spcBef>
              <a:spcAft>
                <a:spcPts val="0"/>
              </a:spcAft>
              <a:buSzPts val="870"/>
              <a:buFont typeface="Rubik"/>
              <a:buChar char="●"/>
            </a:pPr>
            <a:r>
              <a:rPr lang="en" sz="870">
                <a:latin typeface="Rubik"/>
                <a:ea typeface="Rubik"/>
                <a:cs typeface="Rubik"/>
                <a:sym typeface="Rubik"/>
              </a:rPr>
              <a:t>Foreign Key (FK): CategoryID</a:t>
            </a:r>
            <a:endParaRPr sz="870">
              <a:latin typeface="Rubik"/>
              <a:ea typeface="Rubik"/>
              <a:cs typeface="Rubik"/>
              <a:sym typeface="Rubik"/>
            </a:endParaRPr>
          </a:p>
          <a:p>
            <a:pPr marL="457200" lvl="0" indent="-283845" algn="just" rtl="0">
              <a:lnSpc>
                <a:spcPct val="80000"/>
              </a:lnSpc>
              <a:spcBef>
                <a:spcPts val="0"/>
              </a:spcBef>
              <a:spcAft>
                <a:spcPts val="0"/>
              </a:spcAft>
              <a:buSzPts val="870"/>
              <a:buFont typeface="Rubik"/>
              <a:buChar char="●"/>
            </a:pPr>
            <a:r>
              <a:rPr lang="en" sz="870">
                <a:latin typeface="Rubik"/>
                <a:ea typeface="Rubik"/>
                <a:cs typeface="Rubik"/>
                <a:sym typeface="Rubik"/>
              </a:rPr>
              <a:t>Mewakili setiap produk yang tersedia untuk dijual.</a:t>
            </a:r>
            <a:endParaRPr sz="870">
              <a:latin typeface="Rubik"/>
              <a:ea typeface="Rubik"/>
              <a:cs typeface="Rubik"/>
              <a:sym typeface="Rubik"/>
            </a:endParaRPr>
          </a:p>
          <a:p>
            <a:pPr marL="457200" lvl="0" indent="-283845" algn="just" rtl="0">
              <a:lnSpc>
                <a:spcPct val="80000"/>
              </a:lnSpc>
              <a:spcBef>
                <a:spcPts val="0"/>
              </a:spcBef>
              <a:spcAft>
                <a:spcPts val="0"/>
              </a:spcAft>
              <a:buSzPts val="870"/>
              <a:buFont typeface="Rubik"/>
              <a:buChar char="●"/>
            </a:pPr>
            <a:r>
              <a:rPr lang="en" sz="870">
                <a:latin typeface="Rubik"/>
                <a:ea typeface="Rubik"/>
                <a:cs typeface="Rubik"/>
                <a:sym typeface="Rubik"/>
              </a:rPr>
              <a:t>Field categoryID menghubungkan ke categoryID dalam tabel ProductCategory, menetapkan hubungan antara produk dan setiap kategorinya</a:t>
            </a:r>
            <a:endParaRPr sz="870">
              <a:latin typeface="Rubik"/>
              <a:ea typeface="Rubik"/>
              <a:cs typeface="Rubik"/>
              <a:sym typeface="Rubik"/>
            </a:endParaRPr>
          </a:p>
          <a:p>
            <a:pPr marL="457200" lvl="0" indent="-283845" algn="just" rtl="0">
              <a:lnSpc>
                <a:spcPct val="80000"/>
              </a:lnSpc>
              <a:spcBef>
                <a:spcPts val="0"/>
              </a:spcBef>
              <a:spcAft>
                <a:spcPts val="0"/>
              </a:spcAft>
              <a:buSzPts val="870"/>
              <a:buFont typeface="Rubik"/>
              <a:buChar char="●"/>
            </a:pPr>
            <a:r>
              <a:rPr lang="en" sz="870">
                <a:latin typeface="Rubik"/>
                <a:ea typeface="Rubik"/>
                <a:cs typeface="Rubik"/>
                <a:sym typeface="Rubik"/>
              </a:rPr>
              <a:t>Setiap produk memiliki identifikasi karakter huruf dari gabungan CategoryAbbreviation dan angka unik.</a:t>
            </a:r>
            <a:endParaRPr sz="870">
              <a:latin typeface="Rubik"/>
              <a:ea typeface="Rubik"/>
              <a:cs typeface="Rubik"/>
              <a:sym typeface="Rubik"/>
            </a:endParaRPr>
          </a:p>
          <a:p>
            <a:pPr marL="0" lvl="0" indent="0" algn="just" rtl="0">
              <a:lnSpc>
                <a:spcPct val="80000"/>
              </a:lnSpc>
              <a:spcBef>
                <a:spcPts val="0"/>
              </a:spcBef>
              <a:spcAft>
                <a:spcPts val="0"/>
              </a:spcAft>
              <a:buSzPts val="605"/>
              <a:buNone/>
            </a:pPr>
            <a:endParaRPr sz="870">
              <a:latin typeface="Rubik"/>
              <a:ea typeface="Rubik"/>
              <a:cs typeface="Rubik"/>
              <a:sym typeface="Rubik"/>
            </a:endParaRPr>
          </a:p>
          <a:p>
            <a:pPr marL="0" lvl="0" indent="0" algn="just" rtl="0">
              <a:lnSpc>
                <a:spcPct val="80000"/>
              </a:lnSpc>
              <a:spcBef>
                <a:spcPts val="0"/>
              </a:spcBef>
              <a:spcAft>
                <a:spcPts val="0"/>
              </a:spcAft>
              <a:buSzPts val="605"/>
              <a:buNone/>
            </a:pPr>
            <a:r>
              <a:rPr lang="en" sz="870">
                <a:latin typeface="Rubik"/>
                <a:ea typeface="Rubik"/>
                <a:cs typeface="Rubik"/>
                <a:sym typeface="Rubik"/>
              </a:rPr>
              <a:t>4. Tabel Pesanan (Orders):</a:t>
            </a:r>
            <a:endParaRPr sz="870">
              <a:latin typeface="Rubik"/>
              <a:ea typeface="Rubik"/>
              <a:cs typeface="Rubik"/>
              <a:sym typeface="Rubik"/>
            </a:endParaRPr>
          </a:p>
          <a:p>
            <a:pPr marL="457200" lvl="0" indent="-283845" algn="just" rtl="0">
              <a:lnSpc>
                <a:spcPct val="80000"/>
              </a:lnSpc>
              <a:spcBef>
                <a:spcPts val="0"/>
              </a:spcBef>
              <a:spcAft>
                <a:spcPts val="0"/>
              </a:spcAft>
              <a:buSzPts val="870"/>
              <a:buFont typeface="Rubik"/>
              <a:buChar char="●"/>
            </a:pPr>
            <a:r>
              <a:rPr lang="en" sz="870">
                <a:latin typeface="Rubik"/>
                <a:ea typeface="Rubik"/>
                <a:cs typeface="Rubik"/>
                <a:sym typeface="Rubik"/>
              </a:rPr>
              <a:t>Primary Key (PK): OrdersID</a:t>
            </a:r>
            <a:endParaRPr sz="870">
              <a:latin typeface="Rubik"/>
              <a:ea typeface="Rubik"/>
              <a:cs typeface="Rubik"/>
              <a:sym typeface="Rubik"/>
            </a:endParaRPr>
          </a:p>
          <a:p>
            <a:pPr marL="457200" lvl="0" indent="-283845" algn="just" rtl="0">
              <a:lnSpc>
                <a:spcPct val="80000"/>
              </a:lnSpc>
              <a:spcBef>
                <a:spcPts val="0"/>
              </a:spcBef>
              <a:spcAft>
                <a:spcPts val="0"/>
              </a:spcAft>
              <a:buSzPts val="870"/>
              <a:buFont typeface="Rubik"/>
              <a:buChar char="●"/>
            </a:pPr>
            <a:r>
              <a:rPr lang="en" sz="870">
                <a:latin typeface="Rubik"/>
                <a:ea typeface="Rubik"/>
                <a:cs typeface="Rubik"/>
                <a:sym typeface="Rubik"/>
              </a:rPr>
              <a:t>Foreign Key (FK): CustomerID</a:t>
            </a:r>
            <a:endParaRPr sz="870">
              <a:latin typeface="Rubik"/>
              <a:ea typeface="Rubik"/>
              <a:cs typeface="Rubik"/>
              <a:sym typeface="Rubik"/>
            </a:endParaRPr>
          </a:p>
          <a:p>
            <a:pPr marL="457200" lvl="0" indent="-283845" algn="just" rtl="0">
              <a:lnSpc>
                <a:spcPct val="80000"/>
              </a:lnSpc>
              <a:spcBef>
                <a:spcPts val="0"/>
              </a:spcBef>
              <a:spcAft>
                <a:spcPts val="0"/>
              </a:spcAft>
              <a:buSzPts val="870"/>
              <a:buFont typeface="Rubik"/>
              <a:buChar char="●"/>
            </a:pPr>
            <a:r>
              <a:rPr lang="en" sz="870">
                <a:latin typeface="Rubik"/>
                <a:ea typeface="Rubik"/>
                <a:cs typeface="Rubik"/>
                <a:sym typeface="Rubik"/>
              </a:rPr>
              <a:t>Foreign Key (FK): ProdNumber</a:t>
            </a:r>
            <a:endParaRPr sz="870">
              <a:latin typeface="Rubik"/>
              <a:ea typeface="Rubik"/>
              <a:cs typeface="Rubik"/>
              <a:sym typeface="Rubik"/>
            </a:endParaRPr>
          </a:p>
          <a:p>
            <a:pPr marL="457200" lvl="0" indent="-283845" algn="just" rtl="0">
              <a:lnSpc>
                <a:spcPct val="80000"/>
              </a:lnSpc>
              <a:spcBef>
                <a:spcPts val="0"/>
              </a:spcBef>
              <a:spcAft>
                <a:spcPts val="0"/>
              </a:spcAft>
              <a:buSzPts val="870"/>
              <a:buFont typeface="Rubik"/>
              <a:buChar char="●"/>
            </a:pPr>
            <a:r>
              <a:rPr lang="en" sz="870">
                <a:latin typeface="Rubik"/>
                <a:ea typeface="Rubik"/>
                <a:cs typeface="Rubik"/>
                <a:sym typeface="Rubik"/>
              </a:rPr>
              <a:t>Mewakili setiap pesanan yang dibuat pelanggan.</a:t>
            </a:r>
            <a:endParaRPr sz="870">
              <a:latin typeface="Rubik"/>
              <a:ea typeface="Rubik"/>
              <a:cs typeface="Rubik"/>
              <a:sym typeface="Rubik"/>
            </a:endParaRPr>
          </a:p>
          <a:p>
            <a:pPr marL="457200" lvl="0" indent="-283845" algn="just" rtl="0">
              <a:lnSpc>
                <a:spcPct val="80000"/>
              </a:lnSpc>
              <a:spcBef>
                <a:spcPts val="0"/>
              </a:spcBef>
              <a:spcAft>
                <a:spcPts val="0"/>
              </a:spcAft>
              <a:buSzPts val="870"/>
              <a:buFont typeface="Rubik"/>
              <a:buChar char="●"/>
            </a:pPr>
            <a:r>
              <a:rPr lang="en" sz="870">
                <a:latin typeface="Rubik"/>
                <a:ea typeface="Rubik"/>
                <a:cs typeface="Rubik"/>
                <a:sym typeface="Rubik"/>
              </a:rPr>
              <a:t>Field customerID menghubungkan ke customerID dalam tabel Customers, menetapkan hubungan antara pesanan dan pemesan.</a:t>
            </a:r>
            <a:endParaRPr sz="870">
              <a:latin typeface="Rubik"/>
              <a:ea typeface="Rubik"/>
              <a:cs typeface="Rubik"/>
              <a:sym typeface="Rubik"/>
            </a:endParaRPr>
          </a:p>
          <a:p>
            <a:pPr marL="457200" lvl="0" indent="-283845" algn="just" rtl="0">
              <a:lnSpc>
                <a:spcPct val="80000"/>
              </a:lnSpc>
              <a:spcBef>
                <a:spcPts val="0"/>
              </a:spcBef>
              <a:spcAft>
                <a:spcPts val="0"/>
              </a:spcAft>
              <a:buSzPts val="870"/>
              <a:buFont typeface="Rubik"/>
              <a:buChar char="●"/>
            </a:pPr>
            <a:r>
              <a:rPr lang="en" sz="870">
                <a:latin typeface="Rubik"/>
                <a:ea typeface="Rubik"/>
                <a:cs typeface="Rubik"/>
                <a:sym typeface="Rubik"/>
              </a:rPr>
              <a:t>Field prodnumber menghubungkan ke prodnumber dalam tabel Produk (Products), menetapkan hubungan antara pesanan dan produk yang termasuk dalam setiap pesanan.</a:t>
            </a:r>
            <a:endParaRPr sz="870">
              <a:latin typeface="Rubik"/>
              <a:ea typeface="Rubik"/>
              <a:cs typeface="Rubik"/>
              <a:sym typeface="Rubik"/>
            </a:endParaRPr>
          </a:p>
          <a:p>
            <a:pPr marL="457200" lvl="0" indent="-283845" algn="just" rtl="0">
              <a:lnSpc>
                <a:spcPct val="80000"/>
              </a:lnSpc>
              <a:spcBef>
                <a:spcPts val="0"/>
              </a:spcBef>
              <a:spcAft>
                <a:spcPts val="0"/>
              </a:spcAft>
              <a:buSzPts val="870"/>
              <a:buFont typeface="Rubik"/>
              <a:buChar char="●"/>
            </a:pPr>
            <a:r>
              <a:rPr lang="en" sz="870">
                <a:latin typeface="Rubik"/>
                <a:ea typeface="Rubik"/>
                <a:cs typeface="Rubik"/>
                <a:sym typeface="Rubik"/>
              </a:rPr>
              <a:t>Setiap pesanan memiliki nomor series unik (ordersID).</a:t>
            </a:r>
            <a:endParaRPr sz="870">
              <a:latin typeface="Rubik"/>
              <a:ea typeface="Rubik"/>
              <a:cs typeface="Rubik"/>
              <a:sym typeface="Rubik"/>
            </a:endParaRPr>
          </a:p>
          <a:p>
            <a:pPr marL="0" lvl="0" indent="0" algn="just" rtl="0">
              <a:lnSpc>
                <a:spcPct val="80000"/>
              </a:lnSpc>
              <a:spcBef>
                <a:spcPts val="0"/>
              </a:spcBef>
              <a:spcAft>
                <a:spcPts val="0"/>
              </a:spcAft>
              <a:buSzPts val="605"/>
              <a:buNone/>
            </a:pPr>
            <a:endParaRPr sz="870">
              <a:latin typeface="Rubik"/>
              <a:ea typeface="Rubik"/>
              <a:cs typeface="Rubik"/>
              <a:sym typeface="Rubik"/>
            </a:endParaRPr>
          </a:p>
        </p:txBody>
      </p:sp>
      <p:sp>
        <p:nvSpPr>
          <p:cNvPr id="164" name="Google Shape;164;p30">
            <a:hlinkClick r:id="rId5" action="ppaction://hlinksldjump"/>
          </p:cNvPr>
          <p:cNvSpPr/>
          <p:nvPr/>
        </p:nvSpPr>
        <p:spPr>
          <a:xfrm>
            <a:off x="8582475" y="4717375"/>
            <a:ext cx="269100" cy="284100"/>
          </a:xfrm>
          <a:prstGeom prst="uturnArrow">
            <a:avLst>
              <a:gd name="adj1" fmla="val 25000"/>
              <a:gd name="adj2" fmla="val 25000"/>
              <a:gd name="adj3" fmla="val 25000"/>
              <a:gd name="adj4" fmla="val 43750"/>
              <a:gd name="adj5" fmla="val 7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169" name="Google Shape;169;p31"/>
          <p:cNvPicPr preferRelativeResize="0"/>
          <p:nvPr/>
        </p:nvPicPr>
        <p:blipFill>
          <a:blip r:embed="rId3">
            <a:alphaModFix amt="5000"/>
          </a:blip>
          <a:stretch>
            <a:fillRect/>
          </a:stretch>
        </p:blipFill>
        <p:spPr>
          <a:xfrm>
            <a:off x="0" y="0"/>
            <a:ext cx="9144001" cy="5143501"/>
          </a:xfrm>
          <a:prstGeom prst="rect">
            <a:avLst/>
          </a:prstGeom>
          <a:noFill/>
          <a:ln>
            <a:noFill/>
          </a:ln>
        </p:spPr>
      </p:pic>
      <p:pic>
        <p:nvPicPr>
          <p:cNvPr id="170" name="Google Shape;170;p31"/>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71" name="Google Shape;171;p31"/>
          <p:cNvSpPr txBox="1"/>
          <p:nvPr/>
        </p:nvSpPr>
        <p:spPr>
          <a:xfrm>
            <a:off x="3970250" y="854650"/>
            <a:ext cx="4771800" cy="3863700"/>
          </a:xfrm>
          <a:prstGeom prst="rect">
            <a:avLst/>
          </a:prstGeom>
          <a:noFill/>
          <a:ln>
            <a:noFill/>
          </a:ln>
        </p:spPr>
        <p:txBody>
          <a:bodyPr spcFirstLastPara="1" wrap="square" lIns="91425" tIns="91425" rIns="91425" bIns="91425" anchor="t" anchorCtr="0">
            <a:normAutofit/>
          </a:bodyPr>
          <a:lstStyle/>
          <a:p>
            <a:pPr marL="0" lvl="0" indent="0" algn="l" rtl="0">
              <a:lnSpc>
                <a:spcPct val="133333"/>
              </a:lnSpc>
              <a:spcBef>
                <a:spcPts val="0"/>
              </a:spcBef>
              <a:spcAft>
                <a:spcPts val="0"/>
              </a:spcAft>
              <a:buNone/>
            </a:pPr>
            <a:r>
              <a:rPr lang="en" sz="900">
                <a:solidFill>
                  <a:srgbClr val="3367D6"/>
                </a:solidFill>
                <a:highlight>
                  <a:srgbClr val="FFFFFF"/>
                </a:highlight>
                <a:latin typeface="Roboto Mono"/>
                <a:ea typeface="Roboto Mono"/>
                <a:cs typeface="Roboto Mono"/>
                <a:sym typeface="Roboto Mono"/>
              </a:rPr>
              <a:t>CREATE</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TABLE</a:t>
            </a:r>
            <a:r>
              <a:rPr lang="en" sz="900">
                <a:solidFill>
                  <a:srgbClr val="3A474E"/>
                </a:solidFill>
                <a:highlight>
                  <a:srgbClr val="FFFFFF"/>
                </a:highlight>
                <a:latin typeface="Roboto Mono"/>
                <a:ea typeface="Roboto Mono"/>
                <a:cs typeface="Roboto Mono"/>
                <a:sym typeface="Roboto Mono"/>
              </a:rPr>
              <a:t> </a:t>
            </a:r>
            <a:r>
              <a:rPr lang="en" sz="900">
                <a:solidFill>
                  <a:srgbClr val="0D904F"/>
                </a:solidFill>
                <a:highlight>
                  <a:srgbClr val="FFFFFF"/>
                </a:highlight>
                <a:latin typeface="Roboto Mono"/>
                <a:ea typeface="Roboto Mono"/>
                <a:cs typeface="Roboto Mono"/>
                <a:sym typeface="Roboto Mono"/>
              </a:rPr>
              <a:t>`muamalat-final-project.datasets.MasterTable`</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AS</a:t>
            </a:r>
            <a:endParaRPr sz="900">
              <a:solidFill>
                <a:srgbClr val="3367D6"/>
              </a:solidFill>
              <a:highlight>
                <a:srgbClr val="FFFFFF"/>
              </a:highlight>
              <a:latin typeface="Roboto Mono"/>
              <a:ea typeface="Roboto Mono"/>
              <a:cs typeface="Roboto Mono"/>
              <a:sym typeface="Roboto Mono"/>
            </a:endParaRPr>
          </a:p>
          <a:p>
            <a:pPr marL="0" lvl="0" indent="0" algn="l" rtl="0">
              <a:lnSpc>
                <a:spcPct val="133333"/>
              </a:lnSpc>
              <a:spcBef>
                <a:spcPts val="0"/>
              </a:spcBef>
              <a:spcAft>
                <a:spcPts val="0"/>
              </a:spcAft>
              <a:buNone/>
            </a:pPr>
            <a:r>
              <a:rPr lang="en" sz="900">
                <a:solidFill>
                  <a:srgbClr val="3367D6"/>
                </a:solidFill>
                <a:highlight>
                  <a:srgbClr val="FFFFFF"/>
                </a:highlight>
                <a:latin typeface="Roboto Mono"/>
                <a:ea typeface="Roboto Mono"/>
                <a:cs typeface="Roboto Mono"/>
                <a:sym typeface="Roboto Mono"/>
              </a:rPr>
              <a:t>SELECT</a:t>
            </a:r>
            <a:endParaRPr sz="900">
              <a:solidFill>
                <a:srgbClr val="3367D6"/>
              </a:solidFill>
              <a:highlight>
                <a:srgbClr val="FFFFFF"/>
              </a:highlight>
              <a:latin typeface="Roboto Mono"/>
              <a:ea typeface="Roboto Mono"/>
              <a:cs typeface="Roboto Mono"/>
              <a:sym typeface="Roboto Mono"/>
            </a:endParaRPr>
          </a:p>
          <a:p>
            <a:pPr marL="0" lvl="0" indent="0" algn="l" rtl="0">
              <a:lnSpc>
                <a:spcPct val="133333"/>
              </a:lnSpc>
              <a:spcBef>
                <a:spcPts val="0"/>
              </a:spcBef>
              <a:spcAft>
                <a:spcPts val="0"/>
              </a:spcAft>
              <a:buNone/>
            </a:pP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o.Date</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AS</a:t>
            </a: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OrderDate</a:t>
            </a:r>
            <a:r>
              <a:rPr lang="en" sz="900">
                <a:solidFill>
                  <a:srgbClr val="3A474E"/>
                </a:solidFill>
                <a:highlight>
                  <a:srgbClr val="FFFFFF"/>
                </a:highlight>
                <a:latin typeface="Roboto Mono"/>
                <a:ea typeface="Roboto Mono"/>
                <a:cs typeface="Roboto Mono"/>
                <a:sym typeface="Roboto Mono"/>
              </a:rPr>
              <a:t>,</a:t>
            </a:r>
            <a:endParaRPr sz="900">
              <a:solidFill>
                <a:srgbClr val="3A474E"/>
              </a:solidFill>
              <a:highlight>
                <a:srgbClr val="FFFFFF"/>
              </a:highlight>
              <a:latin typeface="Roboto Mono"/>
              <a:ea typeface="Roboto Mono"/>
              <a:cs typeface="Roboto Mono"/>
              <a:sym typeface="Roboto Mono"/>
            </a:endParaRPr>
          </a:p>
          <a:p>
            <a:pPr marL="0" lvl="0" indent="0" algn="l" rtl="0">
              <a:lnSpc>
                <a:spcPct val="133333"/>
              </a:lnSpc>
              <a:spcBef>
                <a:spcPts val="0"/>
              </a:spcBef>
              <a:spcAft>
                <a:spcPts val="0"/>
              </a:spcAft>
              <a:buNone/>
            </a:pP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pc.CategoryName</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AS</a:t>
            </a: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ProductCategoryName</a:t>
            </a:r>
            <a:r>
              <a:rPr lang="en" sz="900">
                <a:solidFill>
                  <a:srgbClr val="3A474E"/>
                </a:solidFill>
                <a:highlight>
                  <a:srgbClr val="FFFFFF"/>
                </a:highlight>
                <a:latin typeface="Roboto Mono"/>
                <a:ea typeface="Roboto Mono"/>
                <a:cs typeface="Roboto Mono"/>
                <a:sym typeface="Roboto Mono"/>
              </a:rPr>
              <a:t>,</a:t>
            </a:r>
            <a:endParaRPr sz="900">
              <a:solidFill>
                <a:srgbClr val="3A474E"/>
              </a:solidFill>
              <a:highlight>
                <a:srgbClr val="FFFFFF"/>
              </a:highlight>
              <a:latin typeface="Roboto Mono"/>
              <a:ea typeface="Roboto Mono"/>
              <a:cs typeface="Roboto Mono"/>
              <a:sym typeface="Roboto Mono"/>
            </a:endParaRPr>
          </a:p>
          <a:p>
            <a:pPr marL="0" lvl="0" indent="0" algn="l" rtl="0">
              <a:lnSpc>
                <a:spcPct val="133333"/>
              </a:lnSpc>
              <a:spcBef>
                <a:spcPts val="0"/>
              </a:spcBef>
              <a:spcAft>
                <a:spcPts val="0"/>
              </a:spcAft>
              <a:buNone/>
            </a:pP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p.ProdName</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AS</a:t>
            </a: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ProductName</a:t>
            </a:r>
            <a:r>
              <a:rPr lang="en" sz="900">
                <a:solidFill>
                  <a:srgbClr val="3A474E"/>
                </a:solidFill>
                <a:highlight>
                  <a:srgbClr val="FFFFFF"/>
                </a:highlight>
                <a:latin typeface="Roboto Mono"/>
                <a:ea typeface="Roboto Mono"/>
                <a:cs typeface="Roboto Mono"/>
                <a:sym typeface="Roboto Mono"/>
              </a:rPr>
              <a:t>,</a:t>
            </a:r>
            <a:endParaRPr sz="900">
              <a:solidFill>
                <a:srgbClr val="3A474E"/>
              </a:solidFill>
              <a:highlight>
                <a:srgbClr val="FFFFFF"/>
              </a:highlight>
              <a:latin typeface="Roboto Mono"/>
              <a:ea typeface="Roboto Mono"/>
              <a:cs typeface="Roboto Mono"/>
              <a:sym typeface="Roboto Mono"/>
            </a:endParaRPr>
          </a:p>
          <a:p>
            <a:pPr marL="0" lvl="0" indent="0" algn="l" rtl="0">
              <a:lnSpc>
                <a:spcPct val="133333"/>
              </a:lnSpc>
              <a:spcBef>
                <a:spcPts val="0"/>
              </a:spcBef>
              <a:spcAft>
                <a:spcPts val="0"/>
              </a:spcAft>
              <a:buNone/>
            </a:pP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p.Price</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AS</a:t>
            </a: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ProductPrice</a:t>
            </a:r>
            <a:r>
              <a:rPr lang="en" sz="900">
                <a:solidFill>
                  <a:srgbClr val="3A474E"/>
                </a:solidFill>
                <a:highlight>
                  <a:srgbClr val="FFFFFF"/>
                </a:highlight>
                <a:latin typeface="Roboto Mono"/>
                <a:ea typeface="Roboto Mono"/>
                <a:cs typeface="Roboto Mono"/>
                <a:sym typeface="Roboto Mono"/>
              </a:rPr>
              <a:t>,</a:t>
            </a:r>
            <a:endParaRPr sz="900">
              <a:solidFill>
                <a:srgbClr val="3A474E"/>
              </a:solidFill>
              <a:highlight>
                <a:srgbClr val="FFFFFF"/>
              </a:highlight>
              <a:latin typeface="Roboto Mono"/>
              <a:ea typeface="Roboto Mono"/>
              <a:cs typeface="Roboto Mono"/>
              <a:sym typeface="Roboto Mono"/>
            </a:endParaRPr>
          </a:p>
          <a:p>
            <a:pPr marL="0" lvl="0" indent="0" algn="l" rtl="0">
              <a:lnSpc>
                <a:spcPct val="133333"/>
              </a:lnSpc>
              <a:spcBef>
                <a:spcPts val="0"/>
              </a:spcBef>
              <a:spcAft>
                <a:spcPts val="0"/>
              </a:spcAft>
              <a:buNone/>
            </a:pP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o.Quantity</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AS</a:t>
            </a: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OrderQty</a:t>
            </a:r>
            <a:r>
              <a:rPr lang="en" sz="900">
                <a:solidFill>
                  <a:srgbClr val="3A474E"/>
                </a:solidFill>
                <a:highlight>
                  <a:srgbClr val="FFFFFF"/>
                </a:highlight>
                <a:latin typeface="Roboto Mono"/>
                <a:ea typeface="Roboto Mono"/>
                <a:cs typeface="Roboto Mono"/>
                <a:sym typeface="Roboto Mono"/>
              </a:rPr>
              <a:t>,</a:t>
            </a:r>
            <a:endParaRPr sz="900">
              <a:solidFill>
                <a:srgbClr val="3A474E"/>
              </a:solidFill>
              <a:highlight>
                <a:srgbClr val="FFFFFF"/>
              </a:highlight>
              <a:latin typeface="Roboto Mono"/>
              <a:ea typeface="Roboto Mono"/>
              <a:cs typeface="Roboto Mono"/>
              <a:sym typeface="Roboto Mono"/>
            </a:endParaRPr>
          </a:p>
          <a:p>
            <a:pPr marL="0" lvl="0" indent="0" algn="l" rtl="0">
              <a:lnSpc>
                <a:spcPct val="133333"/>
              </a:lnSpc>
              <a:spcBef>
                <a:spcPts val="0"/>
              </a:spcBef>
              <a:spcAft>
                <a:spcPts val="0"/>
              </a:spcAft>
              <a:buNone/>
            </a:pP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p.Price</a:t>
            </a:r>
            <a:r>
              <a:rPr lang="en" sz="900">
                <a:solidFill>
                  <a:srgbClr val="3A474E"/>
                </a:solidFill>
                <a:highlight>
                  <a:srgbClr val="FFFFFF"/>
                </a:highlight>
                <a:latin typeface="Roboto Mono"/>
                <a:ea typeface="Roboto Mono"/>
                <a:cs typeface="Roboto Mono"/>
                <a:sym typeface="Roboto Mono"/>
              </a:rPr>
              <a:t> </a:t>
            </a:r>
            <a:r>
              <a:rPr lang="en" sz="900">
                <a:solidFill>
                  <a:srgbClr val="37474F"/>
                </a:solidFill>
                <a:highlight>
                  <a:srgbClr val="FFFFFF"/>
                </a:highlight>
                <a:latin typeface="Roboto Mono"/>
                <a:ea typeface="Roboto Mono"/>
                <a:cs typeface="Roboto Mono"/>
                <a:sym typeface="Roboto Mono"/>
              </a:rPr>
              <a:t>*</a:t>
            </a: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o.Quantity</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AS</a:t>
            </a: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TotalSales</a:t>
            </a:r>
            <a:r>
              <a:rPr lang="en" sz="900">
                <a:solidFill>
                  <a:srgbClr val="3A474E"/>
                </a:solidFill>
                <a:highlight>
                  <a:srgbClr val="FFFFFF"/>
                </a:highlight>
                <a:latin typeface="Roboto Mono"/>
                <a:ea typeface="Roboto Mono"/>
                <a:cs typeface="Roboto Mono"/>
                <a:sym typeface="Roboto Mono"/>
              </a:rPr>
              <a:t>,</a:t>
            </a:r>
            <a:endParaRPr sz="900">
              <a:solidFill>
                <a:srgbClr val="3A474E"/>
              </a:solidFill>
              <a:highlight>
                <a:srgbClr val="FFFFFF"/>
              </a:highlight>
              <a:latin typeface="Roboto Mono"/>
              <a:ea typeface="Roboto Mono"/>
              <a:cs typeface="Roboto Mono"/>
              <a:sym typeface="Roboto Mono"/>
            </a:endParaRPr>
          </a:p>
          <a:p>
            <a:pPr marL="0" lvl="0" indent="0" algn="l" rtl="0">
              <a:lnSpc>
                <a:spcPct val="133333"/>
              </a:lnSpc>
              <a:spcBef>
                <a:spcPts val="0"/>
              </a:spcBef>
              <a:spcAft>
                <a:spcPts val="0"/>
              </a:spcAft>
              <a:buNone/>
            </a:pP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c.CustomerEmail</a:t>
            </a:r>
            <a:r>
              <a:rPr lang="en" sz="900">
                <a:solidFill>
                  <a:srgbClr val="3A474E"/>
                </a:solidFill>
                <a:highlight>
                  <a:srgbClr val="FFFFFF"/>
                </a:highlight>
                <a:latin typeface="Roboto Mono"/>
                <a:ea typeface="Roboto Mono"/>
                <a:cs typeface="Roboto Mono"/>
                <a:sym typeface="Roboto Mono"/>
              </a:rPr>
              <a:t>,</a:t>
            </a:r>
            <a:endParaRPr sz="900">
              <a:solidFill>
                <a:srgbClr val="3A474E"/>
              </a:solidFill>
              <a:highlight>
                <a:srgbClr val="FFFFFF"/>
              </a:highlight>
              <a:latin typeface="Roboto Mono"/>
              <a:ea typeface="Roboto Mono"/>
              <a:cs typeface="Roboto Mono"/>
              <a:sym typeface="Roboto Mono"/>
            </a:endParaRPr>
          </a:p>
          <a:p>
            <a:pPr marL="0" lvl="0" indent="0" algn="l" rtl="0">
              <a:lnSpc>
                <a:spcPct val="133333"/>
              </a:lnSpc>
              <a:spcBef>
                <a:spcPts val="0"/>
              </a:spcBef>
              <a:spcAft>
                <a:spcPts val="0"/>
              </a:spcAft>
              <a:buNone/>
            </a:pP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c.CustomerCity</a:t>
            </a:r>
            <a:endParaRPr sz="900">
              <a:solidFill>
                <a:srgbClr val="000000"/>
              </a:solidFill>
              <a:highlight>
                <a:srgbClr val="FFFFFF"/>
              </a:highlight>
              <a:latin typeface="Roboto Mono"/>
              <a:ea typeface="Roboto Mono"/>
              <a:cs typeface="Roboto Mono"/>
              <a:sym typeface="Roboto Mono"/>
            </a:endParaRPr>
          </a:p>
          <a:p>
            <a:pPr marL="0" lvl="0" indent="0" algn="l" rtl="0">
              <a:lnSpc>
                <a:spcPct val="133333"/>
              </a:lnSpc>
              <a:spcBef>
                <a:spcPts val="0"/>
              </a:spcBef>
              <a:spcAft>
                <a:spcPts val="0"/>
              </a:spcAft>
              <a:buNone/>
            </a:pPr>
            <a:r>
              <a:rPr lang="en" sz="900">
                <a:solidFill>
                  <a:srgbClr val="3367D6"/>
                </a:solidFill>
                <a:highlight>
                  <a:srgbClr val="FFFFFF"/>
                </a:highlight>
                <a:latin typeface="Roboto Mono"/>
                <a:ea typeface="Roboto Mono"/>
                <a:cs typeface="Roboto Mono"/>
                <a:sym typeface="Roboto Mono"/>
              </a:rPr>
              <a:t>FROM</a:t>
            </a:r>
            <a:r>
              <a:rPr lang="en" sz="900">
                <a:solidFill>
                  <a:srgbClr val="3A474E"/>
                </a:solidFill>
                <a:highlight>
                  <a:srgbClr val="FFFFFF"/>
                </a:highlight>
                <a:latin typeface="Roboto Mono"/>
                <a:ea typeface="Roboto Mono"/>
                <a:cs typeface="Roboto Mono"/>
                <a:sym typeface="Roboto Mono"/>
              </a:rPr>
              <a:t> </a:t>
            </a:r>
            <a:r>
              <a:rPr lang="en" sz="900">
                <a:solidFill>
                  <a:srgbClr val="0D904F"/>
                </a:solidFill>
                <a:highlight>
                  <a:srgbClr val="FFFFFF"/>
                </a:highlight>
                <a:latin typeface="Roboto Mono"/>
                <a:ea typeface="Roboto Mono"/>
                <a:cs typeface="Roboto Mono"/>
                <a:sym typeface="Roboto Mono"/>
              </a:rPr>
              <a:t>`muamalat-final-project.datasets.Orders`</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AS</a:t>
            </a: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o</a:t>
            </a:r>
            <a:endParaRPr sz="900">
              <a:solidFill>
                <a:srgbClr val="000000"/>
              </a:solidFill>
              <a:highlight>
                <a:srgbClr val="FFFFFF"/>
              </a:highlight>
              <a:latin typeface="Roboto Mono"/>
              <a:ea typeface="Roboto Mono"/>
              <a:cs typeface="Roboto Mono"/>
              <a:sym typeface="Roboto Mono"/>
            </a:endParaRPr>
          </a:p>
          <a:p>
            <a:pPr marL="0" lvl="0" indent="0" algn="l" rtl="0">
              <a:lnSpc>
                <a:spcPct val="133333"/>
              </a:lnSpc>
              <a:spcBef>
                <a:spcPts val="0"/>
              </a:spcBef>
              <a:spcAft>
                <a:spcPts val="0"/>
              </a:spcAft>
              <a:buNone/>
            </a:pPr>
            <a:r>
              <a:rPr lang="en" sz="900">
                <a:solidFill>
                  <a:srgbClr val="3367D6"/>
                </a:solidFill>
                <a:highlight>
                  <a:srgbClr val="FFFFFF"/>
                </a:highlight>
                <a:latin typeface="Roboto Mono"/>
                <a:ea typeface="Roboto Mono"/>
                <a:cs typeface="Roboto Mono"/>
                <a:sym typeface="Roboto Mono"/>
              </a:rPr>
              <a:t>JOIN</a:t>
            </a:r>
            <a:r>
              <a:rPr lang="en" sz="900">
                <a:solidFill>
                  <a:srgbClr val="3A474E"/>
                </a:solidFill>
                <a:highlight>
                  <a:srgbClr val="FFFFFF"/>
                </a:highlight>
                <a:latin typeface="Roboto Mono"/>
                <a:ea typeface="Roboto Mono"/>
                <a:cs typeface="Roboto Mono"/>
                <a:sym typeface="Roboto Mono"/>
              </a:rPr>
              <a:t> </a:t>
            </a:r>
            <a:r>
              <a:rPr lang="en" sz="900">
                <a:solidFill>
                  <a:srgbClr val="0D904F"/>
                </a:solidFill>
                <a:highlight>
                  <a:srgbClr val="FFFFFF"/>
                </a:highlight>
                <a:latin typeface="Roboto Mono"/>
                <a:ea typeface="Roboto Mono"/>
                <a:cs typeface="Roboto Mono"/>
                <a:sym typeface="Roboto Mono"/>
              </a:rPr>
              <a:t>`muamalat-final-project.datasets.Products`</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AS</a:t>
            </a: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p</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ON</a:t>
            </a: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o.ProdNumber</a:t>
            </a:r>
            <a:r>
              <a:rPr lang="en" sz="900">
                <a:solidFill>
                  <a:srgbClr val="3A474E"/>
                </a:solidFill>
                <a:highlight>
                  <a:srgbClr val="FFFFFF"/>
                </a:highlight>
                <a:latin typeface="Roboto Mono"/>
                <a:ea typeface="Roboto Mono"/>
                <a:cs typeface="Roboto Mono"/>
                <a:sym typeface="Roboto Mono"/>
              </a:rPr>
              <a:t> = </a:t>
            </a:r>
            <a:r>
              <a:rPr lang="en" sz="900">
                <a:solidFill>
                  <a:srgbClr val="000000"/>
                </a:solidFill>
                <a:highlight>
                  <a:srgbClr val="FFFFFF"/>
                </a:highlight>
                <a:latin typeface="Roboto Mono"/>
                <a:ea typeface="Roboto Mono"/>
                <a:cs typeface="Roboto Mono"/>
                <a:sym typeface="Roboto Mono"/>
              </a:rPr>
              <a:t>p.ProdNumber</a:t>
            </a:r>
            <a:endParaRPr sz="900">
              <a:solidFill>
                <a:srgbClr val="000000"/>
              </a:solidFill>
              <a:highlight>
                <a:srgbClr val="FFFFFF"/>
              </a:highlight>
              <a:latin typeface="Roboto Mono"/>
              <a:ea typeface="Roboto Mono"/>
              <a:cs typeface="Roboto Mono"/>
              <a:sym typeface="Roboto Mono"/>
            </a:endParaRPr>
          </a:p>
          <a:p>
            <a:pPr marL="0" lvl="0" indent="0" algn="l" rtl="0">
              <a:lnSpc>
                <a:spcPct val="133333"/>
              </a:lnSpc>
              <a:spcBef>
                <a:spcPts val="0"/>
              </a:spcBef>
              <a:spcAft>
                <a:spcPts val="0"/>
              </a:spcAft>
              <a:buNone/>
            </a:pPr>
            <a:r>
              <a:rPr lang="en" sz="900">
                <a:solidFill>
                  <a:srgbClr val="3367D6"/>
                </a:solidFill>
                <a:highlight>
                  <a:srgbClr val="FFFFFF"/>
                </a:highlight>
                <a:latin typeface="Roboto Mono"/>
                <a:ea typeface="Roboto Mono"/>
                <a:cs typeface="Roboto Mono"/>
                <a:sym typeface="Roboto Mono"/>
              </a:rPr>
              <a:t>JOIN</a:t>
            </a:r>
            <a:r>
              <a:rPr lang="en" sz="900">
                <a:solidFill>
                  <a:srgbClr val="3A474E"/>
                </a:solidFill>
                <a:highlight>
                  <a:srgbClr val="FFFFFF"/>
                </a:highlight>
                <a:latin typeface="Roboto Mono"/>
                <a:ea typeface="Roboto Mono"/>
                <a:cs typeface="Roboto Mono"/>
                <a:sym typeface="Roboto Mono"/>
              </a:rPr>
              <a:t> </a:t>
            </a:r>
            <a:r>
              <a:rPr lang="en" sz="900">
                <a:solidFill>
                  <a:srgbClr val="0D904F"/>
                </a:solidFill>
                <a:highlight>
                  <a:srgbClr val="FFFFFF"/>
                </a:highlight>
                <a:latin typeface="Roboto Mono"/>
                <a:ea typeface="Roboto Mono"/>
                <a:cs typeface="Roboto Mono"/>
                <a:sym typeface="Roboto Mono"/>
              </a:rPr>
              <a:t>`muamalat-final-project.datasets.ProductCategory`</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AS</a:t>
            </a: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pc</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ON</a:t>
            </a: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p.CategoryID</a:t>
            </a:r>
            <a:r>
              <a:rPr lang="en" sz="900">
                <a:solidFill>
                  <a:srgbClr val="3A474E"/>
                </a:solidFill>
                <a:highlight>
                  <a:srgbClr val="FFFFFF"/>
                </a:highlight>
                <a:latin typeface="Roboto Mono"/>
                <a:ea typeface="Roboto Mono"/>
                <a:cs typeface="Roboto Mono"/>
                <a:sym typeface="Roboto Mono"/>
              </a:rPr>
              <a:t> = </a:t>
            </a:r>
            <a:r>
              <a:rPr lang="en" sz="900">
                <a:solidFill>
                  <a:srgbClr val="000000"/>
                </a:solidFill>
                <a:highlight>
                  <a:srgbClr val="FFFFFF"/>
                </a:highlight>
                <a:latin typeface="Roboto Mono"/>
                <a:ea typeface="Roboto Mono"/>
                <a:cs typeface="Roboto Mono"/>
                <a:sym typeface="Roboto Mono"/>
              </a:rPr>
              <a:t>pc.CategoryID</a:t>
            </a:r>
            <a:endParaRPr sz="900">
              <a:solidFill>
                <a:srgbClr val="000000"/>
              </a:solidFill>
              <a:highlight>
                <a:srgbClr val="FFFFFF"/>
              </a:highlight>
              <a:latin typeface="Roboto Mono"/>
              <a:ea typeface="Roboto Mono"/>
              <a:cs typeface="Roboto Mono"/>
              <a:sym typeface="Roboto Mono"/>
            </a:endParaRPr>
          </a:p>
          <a:p>
            <a:pPr marL="0" lvl="0" indent="0" algn="l" rtl="0">
              <a:lnSpc>
                <a:spcPct val="133333"/>
              </a:lnSpc>
              <a:spcBef>
                <a:spcPts val="0"/>
              </a:spcBef>
              <a:spcAft>
                <a:spcPts val="0"/>
              </a:spcAft>
              <a:buNone/>
            </a:pPr>
            <a:r>
              <a:rPr lang="en" sz="900">
                <a:solidFill>
                  <a:srgbClr val="3367D6"/>
                </a:solidFill>
                <a:highlight>
                  <a:srgbClr val="FFFFFF"/>
                </a:highlight>
                <a:latin typeface="Roboto Mono"/>
                <a:ea typeface="Roboto Mono"/>
                <a:cs typeface="Roboto Mono"/>
                <a:sym typeface="Roboto Mono"/>
              </a:rPr>
              <a:t>JOIN</a:t>
            </a:r>
            <a:r>
              <a:rPr lang="en" sz="900">
                <a:solidFill>
                  <a:srgbClr val="3A474E"/>
                </a:solidFill>
                <a:highlight>
                  <a:srgbClr val="FFFFFF"/>
                </a:highlight>
                <a:latin typeface="Roboto Mono"/>
                <a:ea typeface="Roboto Mono"/>
                <a:cs typeface="Roboto Mono"/>
                <a:sym typeface="Roboto Mono"/>
              </a:rPr>
              <a:t> </a:t>
            </a:r>
            <a:r>
              <a:rPr lang="en" sz="900">
                <a:solidFill>
                  <a:srgbClr val="0D904F"/>
                </a:solidFill>
                <a:highlight>
                  <a:srgbClr val="FFFFFF"/>
                </a:highlight>
                <a:latin typeface="Roboto Mono"/>
                <a:ea typeface="Roboto Mono"/>
                <a:cs typeface="Roboto Mono"/>
                <a:sym typeface="Roboto Mono"/>
              </a:rPr>
              <a:t>`muamalat-final-project.datasets.Customers`</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AS</a:t>
            </a: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c</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ON</a:t>
            </a: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o.CustomerID</a:t>
            </a:r>
            <a:r>
              <a:rPr lang="en" sz="900">
                <a:solidFill>
                  <a:srgbClr val="3A474E"/>
                </a:solidFill>
                <a:highlight>
                  <a:srgbClr val="FFFFFF"/>
                </a:highlight>
                <a:latin typeface="Roboto Mono"/>
                <a:ea typeface="Roboto Mono"/>
                <a:cs typeface="Roboto Mono"/>
                <a:sym typeface="Roboto Mono"/>
              </a:rPr>
              <a:t> = </a:t>
            </a:r>
            <a:r>
              <a:rPr lang="en" sz="900">
                <a:solidFill>
                  <a:srgbClr val="000000"/>
                </a:solidFill>
                <a:highlight>
                  <a:srgbClr val="FFFFFF"/>
                </a:highlight>
                <a:latin typeface="Roboto Mono"/>
                <a:ea typeface="Roboto Mono"/>
                <a:cs typeface="Roboto Mono"/>
                <a:sym typeface="Roboto Mono"/>
              </a:rPr>
              <a:t>c.CustomerID</a:t>
            </a:r>
            <a:endParaRPr sz="900">
              <a:solidFill>
                <a:srgbClr val="000000"/>
              </a:solidFill>
              <a:highlight>
                <a:srgbClr val="FFFFFF"/>
              </a:highlight>
              <a:latin typeface="Roboto Mono"/>
              <a:ea typeface="Roboto Mono"/>
              <a:cs typeface="Roboto Mono"/>
              <a:sym typeface="Roboto Mono"/>
            </a:endParaRPr>
          </a:p>
          <a:p>
            <a:pPr marL="0" lvl="0" indent="0" algn="l" rtl="0">
              <a:lnSpc>
                <a:spcPct val="133333"/>
              </a:lnSpc>
              <a:spcBef>
                <a:spcPts val="0"/>
              </a:spcBef>
              <a:spcAft>
                <a:spcPts val="0"/>
              </a:spcAft>
              <a:buNone/>
            </a:pPr>
            <a:r>
              <a:rPr lang="en" sz="900">
                <a:solidFill>
                  <a:srgbClr val="3367D6"/>
                </a:solidFill>
                <a:highlight>
                  <a:srgbClr val="FFFFFF"/>
                </a:highlight>
                <a:latin typeface="Roboto Mono"/>
                <a:ea typeface="Roboto Mono"/>
                <a:cs typeface="Roboto Mono"/>
                <a:sym typeface="Roboto Mono"/>
              </a:rPr>
              <a:t>ORDER</a:t>
            </a:r>
            <a:r>
              <a:rPr lang="en" sz="900">
                <a:solidFill>
                  <a:srgbClr val="3A474E"/>
                </a:solidFill>
                <a:highlight>
                  <a:srgbClr val="FFFFFF"/>
                </a:highlight>
                <a:latin typeface="Roboto Mono"/>
                <a:ea typeface="Roboto Mono"/>
                <a:cs typeface="Roboto Mono"/>
                <a:sym typeface="Roboto Mono"/>
              </a:rPr>
              <a:t> </a:t>
            </a:r>
            <a:r>
              <a:rPr lang="en" sz="900">
                <a:solidFill>
                  <a:srgbClr val="3367D6"/>
                </a:solidFill>
                <a:highlight>
                  <a:srgbClr val="FFFFFF"/>
                </a:highlight>
                <a:latin typeface="Roboto Mono"/>
                <a:ea typeface="Roboto Mono"/>
                <a:cs typeface="Roboto Mono"/>
                <a:sym typeface="Roboto Mono"/>
              </a:rPr>
              <a:t>BY</a:t>
            </a:r>
            <a:endParaRPr sz="900">
              <a:solidFill>
                <a:srgbClr val="3367D6"/>
              </a:solidFill>
              <a:highlight>
                <a:srgbClr val="FFFFFF"/>
              </a:highlight>
              <a:latin typeface="Roboto Mono"/>
              <a:ea typeface="Roboto Mono"/>
              <a:cs typeface="Roboto Mono"/>
              <a:sym typeface="Roboto Mono"/>
            </a:endParaRPr>
          </a:p>
          <a:p>
            <a:pPr marL="0" lvl="0" indent="0" algn="l" rtl="0">
              <a:lnSpc>
                <a:spcPct val="133333"/>
              </a:lnSpc>
              <a:spcBef>
                <a:spcPts val="0"/>
              </a:spcBef>
              <a:spcAft>
                <a:spcPts val="0"/>
              </a:spcAft>
              <a:buNone/>
            </a:pP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OrderDate</a:t>
            </a:r>
            <a:r>
              <a:rPr lang="en" sz="900">
                <a:solidFill>
                  <a:srgbClr val="3A474E"/>
                </a:solidFill>
                <a:highlight>
                  <a:srgbClr val="FFFFFF"/>
                </a:highlight>
                <a:latin typeface="Roboto Mono"/>
                <a:ea typeface="Roboto Mono"/>
                <a:cs typeface="Roboto Mono"/>
                <a:sym typeface="Roboto Mono"/>
              </a:rPr>
              <a:t>,</a:t>
            </a:r>
            <a:endParaRPr sz="900">
              <a:solidFill>
                <a:srgbClr val="3A474E"/>
              </a:solidFill>
              <a:highlight>
                <a:srgbClr val="FFFFFF"/>
              </a:highlight>
              <a:latin typeface="Roboto Mono"/>
              <a:ea typeface="Roboto Mono"/>
              <a:cs typeface="Roboto Mono"/>
              <a:sym typeface="Roboto Mono"/>
            </a:endParaRPr>
          </a:p>
          <a:p>
            <a:pPr marL="0" lvl="0" indent="0" algn="l" rtl="0">
              <a:lnSpc>
                <a:spcPct val="133333"/>
              </a:lnSpc>
              <a:spcBef>
                <a:spcPts val="0"/>
              </a:spcBef>
              <a:spcAft>
                <a:spcPts val="0"/>
              </a:spcAft>
              <a:buNone/>
            </a:pPr>
            <a:r>
              <a:rPr lang="en" sz="900">
                <a:solidFill>
                  <a:srgbClr val="3A474E"/>
                </a:solidFill>
                <a:highlight>
                  <a:srgbClr val="FFFFFF"/>
                </a:highlight>
                <a:latin typeface="Roboto Mono"/>
                <a:ea typeface="Roboto Mono"/>
                <a:cs typeface="Roboto Mono"/>
                <a:sym typeface="Roboto Mono"/>
              </a:rPr>
              <a:t>  </a:t>
            </a:r>
            <a:r>
              <a:rPr lang="en" sz="900">
                <a:solidFill>
                  <a:srgbClr val="000000"/>
                </a:solidFill>
                <a:highlight>
                  <a:srgbClr val="FFFFFF"/>
                </a:highlight>
                <a:latin typeface="Roboto Mono"/>
                <a:ea typeface="Roboto Mono"/>
                <a:cs typeface="Roboto Mono"/>
                <a:sym typeface="Roboto Mono"/>
              </a:rPr>
              <a:t>ProductCategoryName</a:t>
            </a:r>
            <a:r>
              <a:rPr lang="en" sz="900">
                <a:solidFill>
                  <a:srgbClr val="3A474E"/>
                </a:solidFill>
                <a:highlight>
                  <a:srgbClr val="FFFFFF"/>
                </a:highlight>
                <a:latin typeface="Roboto Mono"/>
                <a:ea typeface="Roboto Mono"/>
                <a:cs typeface="Roboto Mono"/>
                <a:sym typeface="Roboto Mono"/>
              </a:rPr>
              <a:t>;</a:t>
            </a:r>
            <a:endParaRPr sz="900">
              <a:solidFill>
                <a:srgbClr val="D81B60"/>
              </a:solidFill>
              <a:highlight>
                <a:srgbClr val="FFFFFF"/>
              </a:highlight>
              <a:latin typeface="Roboto Mono"/>
              <a:ea typeface="Roboto Mono"/>
              <a:cs typeface="Roboto Mono"/>
              <a:sym typeface="Roboto Mono"/>
            </a:endParaRPr>
          </a:p>
        </p:txBody>
      </p:sp>
      <p:sp>
        <p:nvSpPr>
          <p:cNvPr id="172" name="Google Shape;172;p31"/>
          <p:cNvSpPr txBox="1"/>
          <p:nvPr/>
        </p:nvSpPr>
        <p:spPr>
          <a:xfrm>
            <a:off x="3970250" y="4709425"/>
            <a:ext cx="4692000" cy="26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595959"/>
                </a:solidFill>
                <a:latin typeface="Rubik"/>
                <a:ea typeface="Rubik"/>
                <a:cs typeface="Rubik"/>
                <a:sym typeface="Rubik"/>
              </a:rPr>
              <a:t>Source link: </a:t>
            </a:r>
            <a:r>
              <a:rPr lang="en" sz="1200" u="sng">
                <a:solidFill>
                  <a:srgbClr val="0097A7"/>
                </a:solidFill>
                <a:latin typeface="Rubik"/>
                <a:ea typeface="Rubik"/>
                <a:cs typeface="Rubik"/>
                <a:sym typeface="Rubik"/>
                <a:hlinkClick r:id="rId5">
                  <a:extLst>
                    <a:ext uri="{A12FA001-AC4F-418D-AE19-62706E023703}">
                      <ahyp:hlinkClr xmlns:ahyp="http://schemas.microsoft.com/office/drawing/2018/hyperlinkcolor" val="tx"/>
                    </a:ext>
                  </a:extLst>
                </a:hlinkClick>
              </a:rPr>
              <a:t>Master table query </a:t>
            </a:r>
            <a:endParaRPr sz="1200">
              <a:solidFill>
                <a:srgbClr val="595959"/>
              </a:solidFill>
              <a:latin typeface="Rubik"/>
              <a:ea typeface="Rubik"/>
              <a:cs typeface="Rubik"/>
              <a:sym typeface="Rubik"/>
            </a:endParaRPr>
          </a:p>
          <a:p>
            <a:pPr marL="0" lvl="0" indent="0" algn="l" rtl="0">
              <a:spcBef>
                <a:spcPts val="0"/>
              </a:spcBef>
              <a:spcAft>
                <a:spcPts val="0"/>
              </a:spcAft>
              <a:buNone/>
            </a:pPr>
            <a:endParaRPr sz="1200">
              <a:solidFill>
                <a:srgbClr val="595959"/>
              </a:solidFill>
              <a:latin typeface="Rubik"/>
              <a:ea typeface="Rubik"/>
              <a:cs typeface="Rubik"/>
              <a:sym typeface="Rubik"/>
            </a:endParaRPr>
          </a:p>
        </p:txBody>
      </p:sp>
      <p:sp>
        <p:nvSpPr>
          <p:cNvPr id="173" name="Google Shape;173;p31"/>
          <p:cNvSpPr txBox="1">
            <a:spLocks noGrp="1"/>
          </p:cNvSpPr>
          <p:nvPr>
            <p:ph type="title" idx="4294967295"/>
          </p:nvPr>
        </p:nvSpPr>
        <p:spPr>
          <a:xfrm>
            <a:off x="265500" y="298675"/>
            <a:ext cx="4045200" cy="747900"/>
          </a:xfrm>
          <a:prstGeom prst="rect">
            <a:avLst/>
          </a:prstGeom>
        </p:spPr>
        <p:txBody>
          <a:bodyPr spcFirstLastPara="1" wrap="square" lIns="91425" tIns="91425" rIns="91425" bIns="91425" anchor="ctr" anchorCtr="0">
            <a:normAutofit/>
          </a:bodyPr>
          <a:lstStyle/>
          <a:p>
            <a:pPr marL="0" lvl="0" indent="0" algn="just" rtl="0">
              <a:spcBef>
                <a:spcPts val="0"/>
              </a:spcBef>
              <a:spcAft>
                <a:spcPts val="0"/>
              </a:spcAft>
              <a:buClr>
                <a:schemeClr val="dk1"/>
              </a:buClr>
              <a:buSzPts val="1100"/>
              <a:buFont typeface="Arial"/>
              <a:buNone/>
            </a:pPr>
            <a:r>
              <a:rPr lang="en" sz="2650" b="1">
                <a:latin typeface="Rubik"/>
                <a:ea typeface="Rubik"/>
                <a:cs typeface="Rubik"/>
                <a:sym typeface="Rubik"/>
              </a:rPr>
              <a:t>Membuat tabel master</a:t>
            </a:r>
            <a:endParaRPr sz="1400">
              <a:latin typeface="Rubik"/>
              <a:ea typeface="Rubik"/>
              <a:cs typeface="Rubik"/>
              <a:sym typeface="Rubik"/>
            </a:endParaRPr>
          </a:p>
        </p:txBody>
      </p:sp>
      <p:sp>
        <p:nvSpPr>
          <p:cNvPr id="174" name="Google Shape;174;p31"/>
          <p:cNvSpPr txBox="1">
            <a:spLocks noGrp="1"/>
          </p:cNvSpPr>
          <p:nvPr>
            <p:ph type="subTitle" idx="4294967295"/>
          </p:nvPr>
        </p:nvSpPr>
        <p:spPr>
          <a:xfrm>
            <a:off x="386550" y="919550"/>
            <a:ext cx="3384600" cy="4059600"/>
          </a:xfrm>
          <a:prstGeom prst="rect">
            <a:avLst/>
          </a:prstGeom>
        </p:spPr>
        <p:txBody>
          <a:bodyPr spcFirstLastPara="1" wrap="square" lIns="91425" tIns="91425" rIns="91425" bIns="91425" anchor="t" anchorCtr="0">
            <a:noAutofit/>
          </a:bodyPr>
          <a:lstStyle/>
          <a:p>
            <a:pPr marL="285750" lvl="0" indent="-355600" algn="just" rtl="0">
              <a:lnSpc>
                <a:spcPct val="80000"/>
              </a:lnSpc>
              <a:spcBef>
                <a:spcPts val="0"/>
              </a:spcBef>
              <a:spcAft>
                <a:spcPts val="0"/>
              </a:spcAft>
              <a:buSzPts val="1100"/>
              <a:buFont typeface="Rubik"/>
              <a:buChar char="●"/>
            </a:pPr>
            <a:r>
              <a:rPr lang="en" sz="1100">
                <a:latin typeface="Rubik"/>
                <a:ea typeface="Rubik"/>
                <a:cs typeface="Rubik"/>
                <a:sym typeface="Rubik"/>
              </a:rPr>
              <a:t>Tabel ini memuat data konsolidasi dari tabel orders, products, product categories, dan customers</a:t>
            </a:r>
            <a:endParaRPr sz="1100">
              <a:latin typeface="Rubik"/>
              <a:ea typeface="Rubik"/>
              <a:cs typeface="Rubik"/>
              <a:sym typeface="Rubik"/>
            </a:endParaRPr>
          </a:p>
          <a:p>
            <a:pPr marL="285750" lvl="0" indent="-355600" algn="just" rtl="0">
              <a:lnSpc>
                <a:spcPct val="80000"/>
              </a:lnSpc>
              <a:spcBef>
                <a:spcPts val="0"/>
              </a:spcBef>
              <a:spcAft>
                <a:spcPts val="0"/>
              </a:spcAft>
              <a:buSzPts val="1100"/>
              <a:buFont typeface="Rubik"/>
              <a:buChar char="●"/>
            </a:pPr>
            <a:r>
              <a:rPr lang="en" sz="1100">
                <a:latin typeface="Rubik"/>
                <a:ea typeface="Rubik"/>
                <a:cs typeface="Rubik"/>
                <a:sym typeface="Rubik"/>
              </a:rPr>
              <a:t>Melakukan join berdasarkan referensi ProdNumber, CategoryID, dan CustomerID</a:t>
            </a:r>
            <a:endParaRPr sz="1100">
              <a:latin typeface="Rubik"/>
              <a:ea typeface="Rubik"/>
              <a:cs typeface="Rubik"/>
              <a:sym typeface="Rubik"/>
            </a:endParaRPr>
          </a:p>
          <a:p>
            <a:pPr marL="285750" lvl="0" indent="-355600" algn="just" rtl="0">
              <a:lnSpc>
                <a:spcPct val="80000"/>
              </a:lnSpc>
              <a:spcBef>
                <a:spcPts val="0"/>
              </a:spcBef>
              <a:spcAft>
                <a:spcPts val="0"/>
              </a:spcAft>
              <a:buSzPts val="1100"/>
              <a:buFont typeface="Rubik"/>
              <a:buChar char="●"/>
            </a:pPr>
            <a:r>
              <a:rPr lang="en" sz="1100">
                <a:latin typeface="Rubik"/>
                <a:ea typeface="Rubik"/>
                <a:cs typeface="Rubik"/>
                <a:sym typeface="Rubik"/>
              </a:rPr>
              <a:t>Field yang dipilih mencakup OrderDate, ProductCategoryName, ProductName, ProductPrice, OrderQty, TotalSales, CustomerEmail, dan CustomerCity</a:t>
            </a:r>
            <a:endParaRPr sz="1100">
              <a:latin typeface="Rubik"/>
              <a:ea typeface="Rubik"/>
              <a:cs typeface="Rubik"/>
              <a:sym typeface="Rubik"/>
            </a:endParaRPr>
          </a:p>
          <a:p>
            <a:pPr marL="285750" lvl="0" indent="-355600" algn="just" rtl="0">
              <a:lnSpc>
                <a:spcPct val="80000"/>
              </a:lnSpc>
              <a:spcBef>
                <a:spcPts val="0"/>
              </a:spcBef>
              <a:spcAft>
                <a:spcPts val="0"/>
              </a:spcAft>
              <a:buSzPts val="1100"/>
              <a:buFont typeface="Rubik"/>
              <a:buChar char="●"/>
            </a:pPr>
            <a:r>
              <a:rPr lang="en" sz="1100">
                <a:latin typeface="Rubik"/>
                <a:ea typeface="Rubik"/>
                <a:cs typeface="Rubik"/>
                <a:sym typeface="Rubik"/>
              </a:rPr>
              <a:t>Mengagregasi metrik TotalSales dikalkulasi dari ProductPrice dengan OrderQty</a:t>
            </a:r>
            <a:endParaRPr sz="1100">
              <a:latin typeface="Rubik"/>
              <a:ea typeface="Rubik"/>
              <a:cs typeface="Rubik"/>
              <a:sym typeface="Rubik"/>
            </a:endParaRPr>
          </a:p>
          <a:p>
            <a:pPr marL="285750" lvl="0" indent="-355600" algn="just" rtl="0">
              <a:lnSpc>
                <a:spcPct val="80000"/>
              </a:lnSpc>
              <a:spcBef>
                <a:spcPts val="0"/>
              </a:spcBef>
              <a:spcAft>
                <a:spcPts val="0"/>
              </a:spcAft>
              <a:buSzPts val="1100"/>
              <a:buFont typeface="Rubik"/>
              <a:buChar char="●"/>
            </a:pPr>
            <a:r>
              <a:rPr lang="en" sz="1100">
                <a:latin typeface="Rubik"/>
                <a:ea typeface="Rubik"/>
                <a:cs typeface="Rubik"/>
                <a:sym typeface="Rubik"/>
              </a:rPr>
              <a:t>Data diurutkan berdasarkan OrderDate dan ProductCategoryName</a:t>
            </a:r>
            <a:endParaRPr sz="1100">
              <a:latin typeface="Rubik"/>
              <a:ea typeface="Rubik"/>
              <a:cs typeface="Rubik"/>
              <a:sym typeface="Rubik"/>
            </a:endParaRPr>
          </a:p>
          <a:p>
            <a:pPr marL="0" lvl="0" indent="0" algn="just" rtl="0">
              <a:lnSpc>
                <a:spcPct val="80000"/>
              </a:lnSpc>
              <a:spcBef>
                <a:spcPts val="1200"/>
              </a:spcBef>
              <a:spcAft>
                <a:spcPts val="0"/>
              </a:spcAft>
              <a:buSzPts val="605"/>
              <a:buNone/>
            </a:pPr>
            <a:endParaRPr sz="1100">
              <a:latin typeface="Rubik"/>
              <a:ea typeface="Rubik"/>
              <a:cs typeface="Rubik"/>
              <a:sym typeface="Rubik"/>
            </a:endParaRPr>
          </a:p>
          <a:p>
            <a:pPr marL="0" lvl="0" indent="0" algn="just" rtl="0">
              <a:lnSpc>
                <a:spcPct val="80000"/>
              </a:lnSpc>
              <a:spcBef>
                <a:spcPts val="1200"/>
              </a:spcBef>
              <a:spcAft>
                <a:spcPts val="0"/>
              </a:spcAft>
              <a:buSzPts val="605"/>
              <a:buNone/>
            </a:pPr>
            <a:endParaRPr sz="1100">
              <a:latin typeface="Rubik"/>
              <a:ea typeface="Rubik"/>
              <a:cs typeface="Rubik"/>
              <a:sym typeface="Rubik"/>
            </a:endParaRPr>
          </a:p>
          <a:p>
            <a:pPr marL="0" lvl="0" indent="0" algn="just" rtl="0">
              <a:lnSpc>
                <a:spcPct val="80000"/>
              </a:lnSpc>
              <a:spcBef>
                <a:spcPts val="1200"/>
              </a:spcBef>
              <a:spcAft>
                <a:spcPts val="1200"/>
              </a:spcAft>
              <a:buSzPts val="605"/>
              <a:buNone/>
            </a:pPr>
            <a:endParaRPr sz="1100">
              <a:latin typeface="Rubik"/>
              <a:ea typeface="Rubik"/>
              <a:cs typeface="Rubik"/>
              <a:sym typeface="Rubik"/>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32"/>
          <p:cNvPicPr preferRelativeResize="0"/>
          <p:nvPr/>
        </p:nvPicPr>
        <p:blipFill>
          <a:blip r:embed="rId3">
            <a:alphaModFix amt="5000"/>
          </a:blip>
          <a:stretch>
            <a:fillRect/>
          </a:stretch>
        </p:blipFill>
        <p:spPr>
          <a:xfrm>
            <a:off x="0" y="0"/>
            <a:ext cx="9144001" cy="5143501"/>
          </a:xfrm>
          <a:prstGeom prst="rect">
            <a:avLst/>
          </a:prstGeom>
          <a:noFill/>
          <a:ln>
            <a:noFill/>
          </a:ln>
        </p:spPr>
      </p:pic>
      <p:pic>
        <p:nvPicPr>
          <p:cNvPr id="180" name="Google Shape;180;p32"/>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81" name="Google Shape;181;p32"/>
          <p:cNvSpPr txBox="1"/>
          <p:nvPr/>
        </p:nvSpPr>
        <p:spPr>
          <a:xfrm>
            <a:off x="296750" y="2193900"/>
            <a:ext cx="2312400" cy="755700"/>
          </a:xfrm>
          <a:prstGeom prst="rect">
            <a:avLst/>
          </a:prstGeom>
          <a:noFill/>
          <a:ln>
            <a:noFill/>
          </a:ln>
        </p:spPr>
        <p:txBody>
          <a:bodyPr spcFirstLastPara="1" wrap="square" lIns="91425" tIns="91425" rIns="91425" bIns="91425" anchor="ctr" anchorCtr="0">
            <a:normAutofit/>
          </a:bodyPr>
          <a:lstStyle/>
          <a:p>
            <a:pPr marL="0" lvl="0" indent="0" algn="l" rtl="0">
              <a:spcBef>
                <a:spcPts val="0"/>
              </a:spcBef>
              <a:spcAft>
                <a:spcPts val="0"/>
              </a:spcAft>
              <a:buNone/>
            </a:pPr>
            <a:r>
              <a:rPr lang="en" sz="2400">
                <a:solidFill>
                  <a:srgbClr val="000000"/>
                </a:solidFill>
                <a:latin typeface="Rubik"/>
                <a:ea typeface="Rubik"/>
                <a:cs typeface="Rubik"/>
                <a:sym typeface="Rubik"/>
              </a:rPr>
              <a:t>Master Table</a:t>
            </a:r>
            <a:endParaRPr sz="2400">
              <a:solidFill>
                <a:srgbClr val="000000"/>
              </a:solidFill>
              <a:latin typeface="Rubik"/>
              <a:ea typeface="Rubik"/>
              <a:cs typeface="Rubik"/>
              <a:sym typeface="Rubik"/>
            </a:endParaRPr>
          </a:p>
        </p:txBody>
      </p:sp>
      <p:pic>
        <p:nvPicPr>
          <p:cNvPr id="182" name="Google Shape;182;p32"/>
          <p:cNvPicPr preferRelativeResize="0"/>
          <p:nvPr/>
        </p:nvPicPr>
        <p:blipFill rotWithShape="1">
          <a:blip r:embed="rId5">
            <a:alphaModFix/>
          </a:blip>
          <a:srcRect r="6235"/>
          <a:stretch/>
        </p:blipFill>
        <p:spPr>
          <a:xfrm>
            <a:off x="2662925" y="681775"/>
            <a:ext cx="6375575" cy="3779950"/>
          </a:xfrm>
          <a:prstGeom prst="rect">
            <a:avLst/>
          </a:prstGeom>
          <a:noFill/>
          <a:ln>
            <a:noFill/>
          </a:ln>
        </p:spPr>
      </p:pic>
      <p:sp>
        <p:nvSpPr>
          <p:cNvPr id="183" name="Google Shape;183;p32">
            <a:hlinkClick r:id="rId6" action="ppaction://hlinksldjump"/>
          </p:cNvPr>
          <p:cNvSpPr/>
          <p:nvPr/>
        </p:nvSpPr>
        <p:spPr>
          <a:xfrm>
            <a:off x="8582475" y="4717375"/>
            <a:ext cx="269100" cy="284100"/>
          </a:xfrm>
          <a:prstGeom prst="uturnArrow">
            <a:avLst>
              <a:gd name="adj1" fmla="val 25000"/>
              <a:gd name="adj2" fmla="val 25000"/>
              <a:gd name="adj3" fmla="val 25000"/>
              <a:gd name="adj4" fmla="val 43750"/>
              <a:gd name="adj5" fmla="val 7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33"/>
          <p:cNvPicPr preferRelativeResize="0"/>
          <p:nvPr/>
        </p:nvPicPr>
        <p:blipFill rotWithShape="1">
          <a:blip r:embed="rId3">
            <a:alphaModFix amt="5000"/>
          </a:blip>
          <a:srcRect r="61249"/>
          <a:stretch/>
        </p:blipFill>
        <p:spPr>
          <a:xfrm>
            <a:off x="0" y="0"/>
            <a:ext cx="3543426" cy="5143501"/>
          </a:xfrm>
          <a:prstGeom prst="rect">
            <a:avLst/>
          </a:prstGeom>
          <a:noFill/>
          <a:ln>
            <a:noFill/>
          </a:ln>
        </p:spPr>
      </p:pic>
      <p:sp>
        <p:nvSpPr>
          <p:cNvPr id="189" name="Google Shape;189;p33"/>
          <p:cNvSpPr txBox="1">
            <a:spLocks noGrp="1"/>
          </p:cNvSpPr>
          <p:nvPr>
            <p:ph type="body" idx="1"/>
          </p:nvPr>
        </p:nvSpPr>
        <p:spPr>
          <a:xfrm>
            <a:off x="311700" y="791950"/>
            <a:ext cx="3067500" cy="3888000"/>
          </a:xfrm>
          <a:prstGeom prst="rect">
            <a:avLst/>
          </a:prstGeom>
        </p:spPr>
        <p:txBody>
          <a:bodyPr spcFirstLastPara="1" wrap="square" lIns="91425" tIns="91425" rIns="91425" bIns="91425" anchor="t" anchorCtr="0">
            <a:noAutofit/>
          </a:bodyPr>
          <a:lstStyle/>
          <a:p>
            <a:pPr marL="114300" lvl="0" indent="-186690" algn="just" rtl="0">
              <a:lnSpc>
                <a:spcPct val="105000"/>
              </a:lnSpc>
              <a:spcBef>
                <a:spcPts val="0"/>
              </a:spcBef>
              <a:spcAft>
                <a:spcPts val="0"/>
              </a:spcAft>
              <a:buSzPts val="1140"/>
              <a:buFont typeface="Rubik"/>
              <a:buChar char="●"/>
            </a:pPr>
            <a:r>
              <a:rPr lang="en" sz="1140">
                <a:latin typeface="Rubik"/>
                <a:ea typeface="Rubik"/>
                <a:cs typeface="Rubik"/>
                <a:sym typeface="Rubik"/>
              </a:rPr>
              <a:t>Memilih dan mendesain visualisasi seperti grafik, diagram, dan scorecard untuk mewakili metrik kunci.</a:t>
            </a:r>
            <a:endParaRPr sz="1140">
              <a:latin typeface="Rubik"/>
              <a:ea typeface="Rubik"/>
              <a:cs typeface="Rubik"/>
              <a:sym typeface="Rubik"/>
            </a:endParaRPr>
          </a:p>
          <a:p>
            <a:pPr marL="114300" lvl="0" indent="-186690" algn="just" rtl="0">
              <a:lnSpc>
                <a:spcPct val="105000"/>
              </a:lnSpc>
              <a:spcBef>
                <a:spcPts val="0"/>
              </a:spcBef>
              <a:spcAft>
                <a:spcPts val="0"/>
              </a:spcAft>
              <a:buSzPts val="1140"/>
              <a:buFont typeface="Rubik"/>
              <a:buChar char="●"/>
            </a:pPr>
            <a:r>
              <a:rPr lang="en" sz="1140">
                <a:latin typeface="Rubik"/>
                <a:ea typeface="Rubik"/>
                <a:cs typeface="Rubik"/>
                <a:sym typeface="Rubik"/>
              </a:rPr>
              <a:t>Menambahkan fitur interaktif seperti filter, sort, dan kemampuan drill-down untuk meningkatkan user experience.</a:t>
            </a:r>
            <a:endParaRPr sz="1140">
              <a:latin typeface="Rubik"/>
              <a:ea typeface="Rubik"/>
              <a:cs typeface="Rubik"/>
              <a:sym typeface="Rubik"/>
            </a:endParaRPr>
          </a:p>
          <a:p>
            <a:pPr marL="114300" lvl="0" indent="-186690" algn="just" rtl="0">
              <a:lnSpc>
                <a:spcPct val="105000"/>
              </a:lnSpc>
              <a:spcBef>
                <a:spcPts val="0"/>
              </a:spcBef>
              <a:spcAft>
                <a:spcPts val="0"/>
              </a:spcAft>
              <a:buSzPts val="1140"/>
              <a:buFont typeface="Rubik"/>
              <a:buChar char="●"/>
            </a:pPr>
            <a:r>
              <a:rPr lang="en" sz="1140">
                <a:latin typeface="Rubik"/>
                <a:ea typeface="Rubik"/>
                <a:cs typeface="Rubik"/>
                <a:sym typeface="Rubik"/>
              </a:rPr>
              <a:t>Mengatur area dashboard: metrik sales, customer dan transaksi, performa sales terhadap waktu, sales dan produk terjual berdasarkan kategori dan kota, serta overview produk</a:t>
            </a:r>
            <a:endParaRPr sz="1140">
              <a:latin typeface="Rubik"/>
              <a:ea typeface="Rubik"/>
              <a:cs typeface="Rubik"/>
              <a:sym typeface="Rubik"/>
            </a:endParaRPr>
          </a:p>
        </p:txBody>
      </p:sp>
      <p:sp>
        <p:nvSpPr>
          <p:cNvPr id="190" name="Google Shape;190;p33"/>
          <p:cNvSpPr txBox="1"/>
          <p:nvPr/>
        </p:nvSpPr>
        <p:spPr>
          <a:xfrm>
            <a:off x="311700" y="4679975"/>
            <a:ext cx="8353200" cy="26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Rubik"/>
                <a:ea typeface="Rubik"/>
                <a:cs typeface="Rubik"/>
                <a:sym typeface="Rubik"/>
              </a:rPr>
              <a:t>Source link: </a:t>
            </a:r>
            <a:r>
              <a:rPr lang="en" sz="1200" u="sng">
                <a:solidFill>
                  <a:schemeClr val="hlink"/>
                </a:solidFill>
                <a:latin typeface="Rubik"/>
                <a:ea typeface="Rubik"/>
                <a:cs typeface="Rubik"/>
                <a:sym typeface="Rubik"/>
                <a:hlinkClick r:id="rId4"/>
              </a:rPr>
              <a:t>Dashboard</a:t>
            </a:r>
            <a:endParaRPr sz="1200">
              <a:solidFill>
                <a:schemeClr val="dk2"/>
              </a:solidFill>
              <a:latin typeface="Rubik"/>
              <a:ea typeface="Rubik"/>
              <a:cs typeface="Rubik"/>
              <a:sym typeface="Rubik"/>
            </a:endParaRPr>
          </a:p>
          <a:p>
            <a:pPr marL="0" lvl="0" indent="0" algn="l" rtl="0">
              <a:spcBef>
                <a:spcPts val="0"/>
              </a:spcBef>
              <a:spcAft>
                <a:spcPts val="0"/>
              </a:spcAft>
              <a:buNone/>
            </a:pPr>
            <a:endParaRPr sz="1200">
              <a:solidFill>
                <a:schemeClr val="dk2"/>
              </a:solidFill>
              <a:latin typeface="Rubik"/>
              <a:ea typeface="Rubik"/>
              <a:cs typeface="Rubik"/>
              <a:sym typeface="Rubik"/>
            </a:endParaRPr>
          </a:p>
        </p:txBody>
      </p:sp>
      <p:pic>
        <p:nvPicPr>
          <p:cNvPr id="191" name="Google Shape;191;p33"/>
          <p:cNvPicPr preferRelativeResize="0"/>
          <p:nvPr/>
        </p:nvPicPr>
        <p:blipFill>
          <a:blip r:embed="rId5">
            <a:alphaModFix/>
          </a:blip>
          <a:stretch>
            <a:fillRect/>
          </a:stretch>
        </p:blipFill>
        <p:spPr>
          <a:xfrm>
            <a:off x="3543425" y="0"/>
            <a:ext cx="5572125" cy="5143500"/>
          </a:xfrm>
          <a:prstGeom prst="rect">
            <a:avLst/>
          </a:prstGeom>
          <a:noFill/>
          <a:ln>
            <a:noFill/>
          </a:ln>
        </p:spPr>
      </p:pic>
      <p:sp>
        <p:nvSpPr>
          <p:cNvPr id="192" name="Google Shape;192;p33"/>
          <p:cNvSpPr txBox="1">
            <a:spLocks noGrp="1"/>
          </p:cNvSpPr>
          <p:nvPr>
            <p:ph type="title"/>
          </p:nvPr>
        </p:nvSpPr>
        <p:spPr>
          <a:xfrm>
            <a:off x="311700" y="119250"/>
            <a:ext cx="3142200" cy="747900"/>
          </a:xfrm>
          <a:prstGeom prst="rect">
            <a:avLst/>
          </a:prstGeom>
        </p:spPr>
        <p:txBody>
          <a:bodyPr spcFirstLastPara="1" wrap="square" lIns="91425" tIns="91425" rIns="91425" bIns="91425" anchor="ctr" anchorCtr="0">
            <a:normAutofit/>
          </a:bodyPr>
          <a:lstStyle/>
          <a:p>
            <a:pPr marL="0" lvl="0" indent="0" algn="just" rtl="0">
              <a:spcBef>
                <a:spcPts val="0"/>
              </a:spcBef>
              <a:spcAft>
                <a:spcPts val="0"/>
              </a:spcAft>
              <a:buClr>
                <a:schemeClr val="dk1"/>
              </a:buClr>
              <a:buSzPts val="1100"/>
              <a:buFont typeface="Arial"/>
              <a:buNone/>
            </a:pPr>
            <a:r>
              <a:rPr lang="en" sz="2650" b="1">
                <a:latin typeface="Rubik"/>
                <a:ea typeface="Rubik"/>
                <a:cs typeface="Rubik"/>
                <a:sym typeface="Rubik"/>
              </a:rPr>
              <a:t>Visual dashboard</a:t>
            </a:r>
            <a:endParaRPr sz="1400">
              <a:latin typeface="Rubik"/>
              <a:ea typeface="Rubik"/>
              <a:cs typeface="Rubik"/>
              <a:sym typeface="Rubik"/>
            </a:endParaRPr>
          </a:p>
        </p:txBody>
      </p:sp>
      <p:sp>
        <p:nvSpPr>
          <p:cNvPr id="193" name="Google Shape;193;p33">
            <a:hlinkClick r:id="rId6" action="ppaction://hlinksldjump"/>
          </p:cNvPr>
          <p:cNvSpPr/>
          <p:nvPr/>
        </p:nvSpPr>
        <p:spPr>
          <a:xfrm>
            <a:off x="8582475" y="4717375"/>
            <a:ext cx="269100" cy="284100"/>
          </a:xfrm>
          <a:prstGeom prst="uturnArrow">
            <a:avLst>
              <a:gd name="adj1" fmla="val 25000"/>
              <a:gd name="adj2" fmla="val 25000"/>
              <a:gd name="adj3" fmla="val 25000"/>
              <a:gd name="adj4" fmla="val 43750"/>
              <a:gd name="adj5" fmla="val 7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2140</Words>
  <Application>Microsoft Office PowerPoint</Application>
  <PresentationFormat>On-screen Show (16:9)</PresentationFormat>
  <Paragraphs>208</Paragraphs>
  <Slides>14</Slides>
  <Notes>14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14</vt:i4>
      </vt:variant>
    </vt:vector>
  </HeadingPairs>
  <TitlesOfParts>
    <vt:vector size="24" baseType="lpstr">
      <vt:lpstr>Rubik Light</vt:lpstr>
      <vt:lpstr>Roboto Mono</vt:lpstr>
      <vt:lpstr>Roboto Thin</vt:lpstr>
      <vt:lpstr>Roboto Medium</vt:lpstr>
      <vt:lpstr>Rubik SemiBold</vt:lpstr>
      <vt:lpstr>Arial</vt:lpstr>
      <vt:lpstr>Rubik</vt:lpstr>
      <vt:lpstr>Roboto</vt:lpstr>
      <vt:lpstr>Simple Light</vt:lpstr>
      <vt:lpstr>Simple Light</vt:lpstr>
      <vt:lpstr>PowerPoint Presentation</vt:lpstr>
      <vt:lpstr>Pendahuluan</vt:lpstr>
      <vt:lpstr>Agenda</vt:lpstr>
      <vt:lpstr>Manipulasi data</vt:lpstr>
      <vt:lpstr>PowerPoint Presentation</vt:lpstr>
      <vt:lpstr>Hubungan antar tabel</vt:lpstr>
      <vt:lpstr>Membuat tabel master</vt:lpstr>
      <vt:lpstr>PowerPoint Presentation</vt:lpstr>
      <vt:lpstr>Visual dashboard</vt:lpstr>
      <vt:lpstr>Insights</vt:lpstr>
      <vt:lpstr>Rekomendasi</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irfan ali</cp:lastModifiedBy>
  <cp:revision>1</cp:revision>
  <dcterms:modified xsi:type="dcterms:W3CDTF">2024-02-28T10:26:54Z</dcterms:modified>
</cp:coreProperties>
</file>